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263" r:id="rId3"/>
    <p:sldId id="288" r:id="rId4"/>
    <p:sldId id="286" r:id="rId5"/>
    <p:sldId id="287" r:id="rId6"/>
    <p:sldId id="283" r:id="rId7"/>
    <p:sldId id="284" r:id="rId8"/>
    <p:sldId id="278" r:id="rId9"/>
    <p:sldId id="279" r:id="rId10"/>
    <p:sldId id="257" r:id="rId11"/>
    <p:sldId id="258" r:id="rId12"/>
    <p:sldId id="270" r:id="rId13"/>
    <p:sldId id="259" r:id="rId14"/>
    <p:sldId id="271" r:id="rId15"/>
    <p:sldId id="260" r:id="rId16"/>
    <p:sldId id="272" r:id="rId17"/>
    <p:sldId id="274" r:id="rId18"/>
    <p:sldId id="261" r:id="rId19"/>
    <p:sldId id="275" r:id="rId20"/>
    <p:sldId id="273" r:id="rId21"/>
    <p:sldId id="289" r:id="rId22"/>
    <p:sldId id="290" r:id="rId23"/>
    <p:sldId id="291" r:id="rId24"/>
    <p:sldId id="326" r:id="rId25"/>
    <p:sldId id="302" r:id="rId26"/>
    <p:sldId id="303" r:id="rId27"/>
    <p:sldId id="304" r:id="rId28"/>
    <p:sldId id="305" r:id="rId29"/>
    <p:sldId id="306" r:id="rId30"/>
    <p:sldId id="307" r:id="rId31"/>
    <p:sldId id="327" r:id="rId32"/>
    <p:sldId id="308" r:id="rId33"/>
    <p:sldId id="331" r:id="rId34"/>
    <p:sldId id="330" r:id="rId35"/>
    <p:sldId id="309"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329" r:id="rId52"/>
    <p:sldId id="332" r:id="rId53"/>
    <p:sldId id="292" r:id="rId54"/>
    <p:sldId id="293" r:id="rId55"/>
    <p:sldId id="301" r:id="rId56"/>
    <p:sldId id="294" r:id="rId57"/>
    <p:sldId id="295" r:id="rId58"/>
    <p:sldId id="296" r:id="rId59"/>
    <p:sldId id="297" r:id="rId60"/>
    <p:sldId id="298" r:id="rId61"/>
    <p:sldId id="299" r:id="rId62"/>
    <p:sldId id="300" r:id="rId63"/>
    <p:sldId id="328"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undamentals" id="{934725DD-C065-4A88-85A7-EE10F100D03E}">
          <p14:sldIdLst>
            <p14:sldId id="256"/>
            <p14:sldId id="263"/>
            <p14:sldId id="288"/>
            <p14:sldId id="286"/>
            <p14:sldId id="287"/>
            <p14:sldId id="283"/>
            <p14:sldId id="284"/>
            <p14:sldId id="278"/>
            <p14:sldId id="279"/>
            <p14:sldId id="257"/>
            <p14:sldId id="258"/>
            <p14:sldId id="270"/>
            <p14:sldId id="259"/>
            <p14:sldId id="271"/>
            <p14:sldId id="260"/>
            <p14:sldId id="272"/>
            <p14:sldId id="274"/>
            <p14:sldId id="261"/>
            <p14:sldId id="275"/>
            <p14:sldId id="273"/>
            <p14:sldId id="289"/>
            <p14:sldId id="290"/>
            <p14:sldId id="291"/>
          </p14:sldIdLst>
        </p14:section>
        <p14:section name="The Data Curation Lifecycle" id="{441FBB86-00F3-7142-8E55-CA9D8110E8A6}">
          <p14:sldIdLst>
            <p14:sldId id="326"/>
            <p14:sldId id="302"/>
            <p14:sldId id="303"/>
            <p14:sldId id="304"/>
            <p14:sldId id="305"/>
            <p14:sldId id="306"/>
            <p14:sldId id="307"/>
            <p14:sldId id="327"/>
            <p14:sldId id="308"/>
            <p14:sldId id="331"/>
            <p14:sldId id="330"/>
            <p14:sldId id="309"/>
            <p14:sldId id="311"/>
            <p14:sldId id="312"/>
            <p14:sldId id="313"/>
            <p14:sldId id="314"/>
            <p14:sldId id="315"/>
            <p14:sldId id="316"/>
            <p14:sldId id="317"/>
            <p14:sldId id="318"/>
            <p14:sldId id="319"/>
            <p14:sldId id="320"/>
            <p14:sldId id="321"/>
            <p14:sldId id="322"/>
            <p14:sldId id="323"/>
            <p14:sldId id="324"/>
            <p14:sldId id="325"/>
            <p14:sldId id="329"/>
          </p14:sldIdLst>
        </p14:section>
        <p14:section name="Provenance" id="{53D7C2CD-7162-4701-B9D7-96116E32E5EF}">
          <p14:sldIdLst>
            <p14:sldId id="332"/>
            <p14:sldId id="292"/>
            <p14:sldId id="293"/>
            <p14:sldId id="301"/>
            <p14:sldId id="294"/>
            <p14:sldId id="295"/>
            <p14:sldId id="296"/>
            <p14:sldId id="297"/>
            <p14:sldId id="298"/>
            <p14:sldId id="299"/>
            <p14:sldId id="300"/>
            <p14:sldId id="328"/>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9" autoAdjust="0"/>
    <p:restoredTop sz="62046" autoAdjust="0"/>
  </p:normalViewPr>
  <p:slideViewPr>
    <p:cSldViewPr snapToGrid="0" snapToObjects="1">
      <p:cViewPr varScale="1">
        <p:scale>
          <a:sx n="76" d="100"/>
          <a:sy n="76" d="100"/>
        </p:scale>
        <p:origin x="-2128" y="-104"/>
      </p:cViewPr>
      <p:guideLst>
        <p:guide orient="horz" pos="2160"/>
        <p:guide pos="2880"/>
      </p:guideLst>
    </p:cSldViewPr>
  </p:slideViewPr>
  <p:outlineViewPr>
    <p:cViewPr>
      <p:scale>
        <a:sx n="33" d="100"/>
        <a:sy n="33" d="100"/>
      </p:scale>
      <p:origin x="0" y="1760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A54013-F892-DE44-896E-D89BDDF144E6}" type="datetimeFigureOut">
              <a:rPr lang="en-US" smtClean="0"/>
              <a:t>5/27/15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6AA457-920D-9C48-BD45-58BDD0C705B6}" type="slidenum">
              <a:rPr lang="en-US" smtClean="0"/>
              <a:t>‹#›</a:t>
            </a:fld>
            <a:endParaRPr lang="en-US"/>
          </a:p>
        </p:txBody>
      </p:sp>
    </p:spTree>
    <p:extLst>
      <p:ext uri="{BB962C8B-B14F-4D97-AF65-F5344CB8AC3E}">
        <p14:creationId xmlns:p14="http://schemas.microsoft.com/office/powerpoint/2010/main" val="181121848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will give us a shared vocabulary, and a point of reference for the rest of the workshop … if you take notes –start now</a:t>
            </a:r>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2</a:t>
            </a:fld>
            <a:endParaRPr lang="en-US"/>
          </a:p>
        </p:txBody>
      </p:sp>
    </p:spTree>
    <p:extLst>
      <p:ext uri="{BB962C8B-B14F-4D97-AF65-F5344CB8AC3E}">
        <p14:creationId xmlns:p14="http://schemas.microsoft.com/office/powerpoint/2010/main" val="331439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Steward of physical objects </a:t>
            </a:r>
            <a:r>
              <a:rPr lang="en-US" baseline="0" dirty="0" smtClean="0"/>
              <a:t> …. </a:t>
            </a:r>
            <a:r>
              <a:rPr lang="en-US" dirty="0" smtClean="0"/>
              <a:t>preservation, and meaningful arrangement of material collection</a:t>
            </a:r>
            <a:r>
              <a:rPr lang="en-US" baseline="0" dirty="0" smtClean="0"/>
              <a:t> …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18</a:t>
            </a:fld>
            <a:endParaRPr lang="en-US"/>
          </a:p>
        </p:txBody>
      </p:sp>
    </p:spTree>
    <p:extLst>
      <p:ext uri="{BB962C8B-B14F-4D97-AF65-F5344CB8AC3E}">
        <p14:creationId xmlns:p14="http://schemas.microsoft.com/office/powerpoint/2010/main" val="1073897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time the concept has been transferred from the context of physical specimens found in natural history museums or the thematic collections of art, to a digital environment where the curatorial roles of stewardship, preservation and meaningful arrangement have taken on new meanings (Weber et al, 2013).</a:t>
            </a:r>
          </a:p>
          <a:p>
            <a:endParaRPr lang="en-US" dirty="0" smtClean="0"/>
          </a:p>
          <a:p>
            <a:r>
              <a:rPr lang="en-US" dirty="0" smtClean="0"/>
              <a:t>In a scholarly environment curatorial roles include developing indexing systems, metadata standards, ontologies, and retrieval systems that will make it possible for research data to work in concert with existing digital libraries, archives, and repositories (Palmer, Renear and Cragin, 2007). Increasingly, this work is aimed at improving data quality, guaranteeing authentication of digital resources throughout a lifecycle of us e and reuse, and capturing provenance of scholarly activities using workflow technologies.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20</a:t>
            </a:fld>
            <a:endParaRPr lang="en-US"/>
          </a:p>
        </p:txBody>
      </p:sp>
    </p:spTree>
    <p:extLst>
      <p:ext uri="{BB962C8B-B14F-4D97-AF65-F5344CB8AC3E}">
        <p14:creationId xmlns:p14="http://schemas.microsoft.com/office/powerpoint/2010/main" val="1669931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23</a:t>
            </a:fld>
            <a:endParaRPr lang="en-US"/>
          </a:p>
        </p:txBody>
      </p:sp>
    </p:spTree>
    <p:extLst>
      <p:ext uri="{BB962C8B-B14F-4D97-AF65-F5344CB8AC3E}">
        <p14:creationId xmlns:p14="http://schemas.microsoft.com/office/powerpoint/2010/main" val="3815784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will give us a shared vocabulary, and a point of reference for the rest of the workshop … if you take notes –start now</a:t>
            </a:r>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24</a:t>
            </a:fld>
            <a:endParaRPr lang="en-US"/>
          </a:p>
        </p:txBody>
      </p:sp>
    </p:spTree>
    <p:extLst>
      <p:ext uri="{BB962C8B-B14F-4D97-AF65-F5344CB8AC3E}">
        <p14:creationId xmlns:p14="http://schemas.microsoft.com/office/powerpoint/2010/main" val="3314398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25</a:t>
            </a:fld>
            <a:endParaRPr lang="en-US"/>
          </a:p>
        </p:txBody>
      </p:sp>
    </p:spTree>
    <p:extLst>
      <p:ext uri="{BB962C8B-B14F-4D97-AF65-F5344CB8AC3E}">
        <p14:creationId xmlns:p14="http://schemas.microsoft.com/office/powerpoint/2010/main" val="1960882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a:t>
            </a:r>
            <a:r>
              <a:rPr lang="en-US" baseline="0" dirty="0" smtClean="0"/>
              <a:t> data don’t spontaneously </a:t>
            </a:r>
            <a:r>
              <a:rPr lang="en-US" baseline="0" dirty="0" err="1" smtClean="0"/>
              <a:t>genreate</a:t>
            </a:r>
            <a:r>
              <a:rPr lang="en-US" baseline="0" dirty="0" smtClean="0"/>
              <a:t> – they’re created through research, and over time.</a:t>
            </a:r>
          </a:p>
          <a:p>
            <a:endParaRPr lang="en-US" baseline="0" dirty="0" smtClean="0"/>
          </a:p>
          <a:p>
            <a:r>
              <a:rPr lang="en-US" baseline="0" dirty="0" smtClean="0"/>
              <a:t>- Lifecycle models </a:t>
            </a:r>
            <a:r>
              <a:rPr lang="en-US" baseline="0" dirty="0" err="1" smtClean="0"/>
              <a:t>giveus</a:t>
            </a:r>
            <a:r>
              <a:rPr lang="en-US" baseline="0" dirty="0" smtClean="0"/>
              <a:t> an evolutionary metaphor and model</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26</a:t>
            </a:fld>
            <a:endParaRPr lang="en-US"/>
          </a:p>
        </p:txBody>
      </p:sp>
    </p:spTree>
    <p:extLst>
      <p:ext uri="{BB962C8B-B14F-4D97-AF65-F5344CB8AC3E}">
        <p14:creationId xmlns:p14="http://schemas.microsoft.com/office/powerpoint/2010/main" val="289999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36A4C59-9997-D64D-B418-4F4AB05D75FD}" type="slidenum">
              <a:rPr lang="en-US" smtClean="0"/>
              <a:t>27</a:t>
            </a:fld>
            <a:endParaRPr lang="en-US"/>
          </a:p>
        </p:txBody>
      </p:sp>
    </p:spTree>
    <p:extLst>
      <p:ext uri="{BB962C8B-B14F-4D97-AF65-F5344CB8AC3E}">
        <p14:creationId xmlns:p14="http://schemas.microsoft.com/office/powerpoint/2010/main" val="2547542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Created by </a:t>
            </a:r>
            <a:r>
              <a:rPr lang="en-US" baseline="0" dirty="0" err="1" smtClean="0"/>
              <a:t>Consultive</a:t>
            </a:r>
            <a:r>
              <a:rPr lang="en-US" baseline="0" dirty="0" smtClean="0"/>
              <a:t> Committee for Space Data Systems (CCSDS) for use with space data, the OAIS Reference Model has been widely adopted by a broad range of non-space agencies as a general model of a preservation system for both analog and digital data objects.</a:t>
            </a:r>
          </a:p>
          <a:p>
            <a:endParaRPr lang="en-US" baseline="0" dirty="0" smtClean="0"/>
          </a:p>
          <a:p>
            <a:r>
              <a:rPr lang="en-US" baseline="0" dirty="0" smtClean="0"/>
              <a:t>The OAIS Reference Model provides information professionals with a conceptual framework of a preservation system, as well as a vocabulary of "terms that are not already overloaded with meaning so as to reduce conveying unintended meanings".  In particular, it contributes the idea of the different information packages that are processed at different points during preservation work:</a:t>
            </a:r>
          </a:p>
          <a:p>
            <a:endParaRPr lang="en-US" baseline="0" dirty="0" smtClean="0"/>
          </a:p>
          <a:p>
            <a:r>
              <a:rPr lang="en-US" dirty="0" smtClean="0"/>
              <a:t>SIP: Submission information package</a:t>
            </a:r>
          </a:p>
          <a:p>
            <a:r>
              <a:rPr lang="en-US" dirty="0" smtClean="0"/>
              <a:t>AIP: Archival information package</a:t>
            </a:r>
          </a:p>
          <a:p>
            <a:r>
              <a:rPr lang="en-US" dirty="0" smtClean="0"/>
              <a:t>DIP: Dissemination information package</a:t>
            </a:r>
          </a:p>
          <a:p>
            <a:endParaRPr lang="en-US" dirty="0" smtClean="0"/>
          </a:p>
          <a:p>
            <a:r>
              <a:rPr lang="en-US" dirty="0" smtClean="0"/>
              <a:t>Functional Entities: </a:t>
            </a:r>
          </a:p>
          <a:p>
            <a:pPr lvl="1"/>
            <a:r>
              <a:rPr lang="en-US" dirty="0" smtClean="0"/>
              <a:t>Ingest; Archival Storage; Data management; Administration; Access</a:t>
            </a:r>
          </a:p>
          <a:p>
            <a:pPr lvl="1"/>
            <a:endParaRPr lang="en-US" dirty="0" smtClean="0"/>
          </a:p>
          <a:p>
            <a:endParaRPr lang="en-US" baseline="0" dirty="0" smtClean="0"/>
          </a:p>
          <a:p>
            <a:r>
              <a:rPr lang="en-US" baseline="0" dirty="0" smtClean="0"/>
              <a:t>Preservation activities are prioritized according to the needs of a "designated community" of users.</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32</a:t>
            </a:fld>
            <a:endParaRPr lang="en-US"/>
          </a:p>
        </p:txBody>
      </p:sp>
    </p:spTree>
    <p:extLst>
      <p:ext uri="{BB962C8B-B14F-4D97-AF65-F5344CB8AC3E}">
        <p14:creationId xmlns:p14="http://schemas.microsoft.com/office/powerpoint/2010/main" val="3836724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37</a:t>
            </a:fld>
            <a:endParaRPr lang="en-US"/>
          </a:p>
        </p:txBody>
      </p:sp>
    </p:spTree>
    <p:extLst>
      <p:ext uri="{BB962C8B-B14F-4D97-AF65-F5344CB8AC3E}">
        <p14:creationId xmlns:p14="http://schemas.microsoft.com/office/powerpoint/2010/main" val="2379427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Tell everyone to pull this up so you have it when I’m speaking</a:t>
            </a:r>
          </a:p>
          <a:p>
            <a:endParaRPr lang="en-US" dirty="0" smtClean="0"/>
          </a:p>
          <a:p>
            <a:r>
              <a:rPr lang="en-US" dirty="0" smtClean="0"/>
              <a:t>Divided</a:t>
            </a:r>
            <a:r>
              <a:rPr lang="en-US" baseline="0" dirty="0" smtClean="0"/>
              <a:t> into full life cycle, sequential and </a:t>
            </a:r>
            <a:r>
              <a:rPr lang="en-US" baseline="0" dirty="0" err="1" smtClean="0"/>
              <a:t>ocasional</a:t>
            </a:r>
            <a:r>
              <a:rPr lang="en-US" baseline="0" dirty="0" smtClean="0"/>
              <a:t> actions</a:t>
            </a:r>
          </a:p>
          <a:p>
            <a:endParaRPr lang="en-US" baseline="0" dirty="0" smtClean="0"/>
          </a:p>
          <a:p>
            <a:r>
              <a:rPr lang="en-US" baseline="0" dirty="0" smtClean="0"/>
              <a:t>Yes, this looks complicated but we’ll go over all of these</a:t>
            </a:r>
          </a:p>
          <a:p>
            <a:endParaRPr lang="en-US" dirty="0" smtClean="0"/>
          </a:p>
        </p:txBody>
      </p:sp>
      <p:sp>
        <p:nvSpPr>
          <p:cNvPr id="4" name="Slide Number Placeholder 3"/>
          <p:cNvSpPr>
            <a:spLocks noGrp="1"/>
          </p:cNvSpPr>
          <p:nvPr>
            <p:ph type="sldNum" sz="quarter" idx="10"/>
          </p:nvPr>
        </p:nvSpPr>
        <p:spPr/>
        <p:txBody>
          <a:bodyPr/>
          <a:lstStyle/>
          <a:p>
            <a:fld id="{036A4C59-9997-D64D-B418-4F4AB05D75FD}" type="slidenum">
              <a:rPr lang="en-US" smtClean="0"/>
              <a:t>38</a:t>
            </a:fld>
            <a:endParaRPr lang="en-US"/>
          </a:p>
        </p:txBody>
      </p:sp>
    </p:spTree>
    <p:extLst>
      <p:ext uri="{BB962C8B-B14F-4D97-AF65-F5344CB8AC3E}">
        <p14:creationId xmlns:p14="http://schemas.microsoft.com/office/powerpoint/2010/main" val="4285290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same data – different formatting.</a:t>
            </a:r>
            <a:r>
              <a:rPr lang="en-US" baseline="0" dirty="0" smtClean="0"/>
              <a:t> </a:t>
            </a:r>
            <a:endParaRPr lang="en-US" dirty="0" smtClean="0"/>
          </a:p>
          <a:p>
            <a:endParaRPr lang="en-US" dirty="0" smtClean="0"/>
          </a:p>
          <a:p>
            <a:r>
              <a:rPr lang="en-US" dirty="0" smtClean="0"/>
              <a:t>Which of these is the best</a:t>
            </a:r>
            <a:r>
              <a:rPr lang="en-US" baseline="0" dirty="0" smtClean="0"/>
              <a:t> option ?????</a:t>
            </a:r>
          </a:p>
          <a:p>
            <a:endParaRPr lang="en-US" baseline="0" dirty="0" smtClean="0"/>
          </a:p>
          <a:p>
            <a:r>
              <a:rPr lang="en-US" baseline="0" dirty="0" smtClean="0"/>
              <a:t>Trick question – it depends on who is using it… </a:t>
            </a:r>
          </a:p>
        </p:txBody>
      </p:sp>
      <p:sp>
        <p:nvSpPr>
          <p:cNvPr id="4" name="Slide Number Placeholder 3"/>
          <p:cNvSpPr>
            <a:spLocks noGrp="1"/>
          </p:cNvSpPr>
          <p:nvPr>
            <p:ph type="sldNum" sz="quarter" idx="10"/>
          </p:nvPr>
        </p:nvSpPr>
        <p:spPr/>
        <p:txBody>
          <a:bodyPr/>
          <a:lstStyle/>
          <a:p>
            <a:fld id="{2D6AA457-920D-9C48-BD45-58BDD0C705B6}" type="slidenum">
              <a:rPr lang="en-US" smtClean="0"/>
              <a:t>3</a:t>
            </a:fld>
            <a:endParaRPr lang="en-US"/>
          </a:p>
        </p:txBody>
      </p:sp>
    </p:spTree>
    <p:extLst>
      <p:ext uri="{BB962C8B-B14F-4D97-AF65-F5344CB8AC3E}">
        <p14:creationId xmlns:p14="http://schemas.microsoft.com/office/powerpoint/2010/main" val="2474478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are </a:t>
            </a:r>
            <a:r>
              <a:rPr lang="en-US" dirty="0" err="1" smtClean="0"/>
              <a:t>indidual</a:t>
            </a:r>
            <a:r>
              <a:rPr lang="en-US" baseline="0" dirty="0" smtClean="0"/>
              <a:t> actions, some are </a:t>
            </a:r>
            <a:r>
              <a:rPr lang="en-US" baseline="0" dirty="0" err="1" smtClean="0"/>
              <a:t>isntitutional</a:t>
            </a:r>
            <a:r>
              <a:rPr lang="en-US" baseline="0" dirty="0" smtClean="0"/>
              <a:t>, some aren’t your problem</a:t>
            </a:r>
          </a:p>
          <a:p>
            <a:endParaRPr lang="en-US" baseline="0" dirty="0" smtClean="0"/>
          </a:p>
          <a:p>
            <a:r>
              <a:rPr lang="en-US" baseline="0" dirty="0" smtClean="0"/>
              <a:t>Disposal, for example, should be driven by policy</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47</a:t>
            </a:fld>
            <a:endParaRPr lang="en-US"/>
          </a:p>
        </p:txBody>
      </p:sp>
    </p:spTree>
    <p:extLst>
      <p:ext uri="{BB962C8B-B14F-4D97-AF65-F5344CB8AC3E}">
        <p14:creationId xmlns:p14="http://schemas.microsoft.com/office/powerpoint/2010/main" val="2803006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50</a:t>
            </a:fld>
            <a:endParaRPr lang="en-US"/>
          </a:p>
        </p:txBody>
      </p:sp>
    </p:spTree>
    <p:extLst>
      <p:ext uri="{BB962C8B-B14F-4D97-AF65-F5344CB8AC3E}">
        <p14:creationId xmlns:p14="http://schemas.microsoft.com/office/powerpoint/2010/main" val="2747795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the same </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54</a:t>
            </a:fld>
            <a:endParaRPr lang="en-US"/>
          </a:p>
        </p:txBody>
      </p:sp>
    </p:spTree>
    <p:extLst>
      <p:ext uri="{BB962C8B-B14F-4D97-AF65-F5344CB8AC3E}">
        <p14:creationId xmlns:p14="http://schemas.microsoft.com/office/powerpoint/2010/main" val="2427973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56</a:t>
            </a:fld>
            <a:endParaRPr lang="en-US"/>
          </a:p>
        </p:txBody>
      </p:sp>
    </p:spTree>
    <p:extLst>
      <p:ext uri="{BB962C8B-B14F-4D97-AF65-F5344CB8AC3E}">
        <p14:creationId xmlns:p14="http://schemas.microsoft.com/office/powerpoint/2010/main" val="3847505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 talk more about this on</a:t>
            </a:r>
            <a:r>
              <a:rPr lang="en-US" baseline="0" dirty="0" smtClean="0"/>
              <a:t> day three…. </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57</a:t>
            </a:fld>
            <a:endParaRPr lang="en-US"/>
          </a:p>
        </p:txBody>
      </p:sp>
    </p:spTree>
    <p:extLst>
      <p:ext uri="{BB962C8B-B14F-4D97-AF65-F5344CB8AC3E}">
        <p14:creationId xmlns:p14="http://schemas.microsoft.com/office/powerpoint/2010/main" val="1597217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less straight</a:t>
            </a:r>
            <a:r>
              <a:rPr lang="en-US" baseline="0" dirty="0" smtClean="0"/>
              <a:t> forward – we have information that is more general, deeper – and more difficult to put in machine readable formats for using </a:t>
            </a:r>
          </a:p>
          <a:p>
            <a:endParaRPr lang="en-US" baseline="0" dirty="0" smtClean="0"/>
          </a:p>
          <a:p>
            <a:r>
              <a:rPr lang="en-US" baseline="0" dirty="0" smtClean="0"/>
              <a:t>Source: http://</a:t>
            </a:r>
            <a:r>
              <a:rPr lang="en-US" baseline="0" dirty="0" err="1" smtClean="0"/>
              <a:t>hoodmuseum.dartmouth.edu</a:t>
            </a:r>
            <a:r>
              <a:rPr lang="en-US" baseline="0" dirty="0" smtClean="0"/>
              <a:t>/collections/overview/</a:t>
            </a:r>
            <a:r>
              <a:rPr lang="en-US" baseline="0" dirty="0" err="1" smtClean="0"/>
              <a:t>europe</a:t>
            </a:r>
            <a:r>
              <a:rPr lang="en-US" baseline="0" dirty="0" smtClean="0"/>
              <a:t>/provenance/</a:t>
            </a:r>
            <a:r>
              <a:rPr lang="en-US" baseline="0" dirty="0" err="1" smtClean="0"/>
              <a:t>provenancesample.html</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60</a:t>
            </a:fld>
            <a:endParaRPr lang="en-US"/>
          </a:p>
        </p:txBody>
      </p:sp>
    </p:spTree>
    <p:extLst>
      <p:ext uri="{BB962C8B-B14F-4D97-AF65-F5344CB8AC3E}">
        <p14:creationId xmlns:p14="http://schemas.microsoft.com/office/powerpoint/2010/main" val="4117850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exact </a:t>
            </a:r>
            <a:r>
              <a:rPr lang="en-US" dirty="0" err="1" smtClean="0"/>
              <a:t>banem</a:t>
            </a:r>
            <a:r>
              <a:rPr lang="en-US" dirty="0" smtClean="0"/>
              <a:t> </a:t>
            </a:r>
            <a:r>
              <a:rPr lang="en-US" dirty="0" err="1" smtClean="0"/>
              <a:t>aytgiyr</a:t>
            </a:r>
            <a:r>
              <a:rPr lang="en-US" dirty="0" smtClean="0"/>
              <a:t>  ,,,,, sketch</a:t>
            </a:r>
            <a:r>
              <a:rPr lang="en-US" baseline="0" dirty="0" smtClean="0"/>
              <a:t> for the painting,… but look at the date --- what is going on here? </a:t>
            </a:r>
          </a:p>
          <a:p>
            <a:endParaRPr lang="en-US" baseline="0" dirty="0" smtClean="0"/>
          </a:p>
          <a:p>
            <a:r>
              <a:rPr lang="en-US" dirty="0" smtClean="0"/>
              <a:t>http://</a:t>
            </a:r>
            <a:r>
              <a:rPr lang="en-US" dirty="0" err="1" smtClean="0"/>
              <a:t>www.metmuseum.org</a:t>
            </a:r>
            <a:r>
              <a:rPr lang="en-US" smtClean="0"/>
              <a:t>/collection/the-collection-online/search/369777</a:t>
            </a:r>
            <a:endParaRPr lang="en-US"/>
          </a:p>
        </p:txBody>
      </p:sp>
      <p:sp>
        <p:nvSpPr>
          <p:cNvPr id="4" name="Slide Number Placeholder 3"/>
          <p:cNvSpPr>
            <a:spLocks noGrp="1"/>
          </p:cNvSpPr>
          <p:nvPr>
            <p:ph type="sldNum" sz="quarter" idx="10"/>
          </p:nvPr>
        </p:nvSpPr>
        <p:spPr/>
        <p:txBody>
          <a:bodyPr/>
          <a:lstStyle/>
          <a:p>
            <a:fld id="{036A4C59-9997-D64D-B418-4F4AB05D75FD}" type="slidenum">
              <a:rPr lang="en-US" smtClean="0"/>
              <a:t>62</a:t>
            </a:fld>
            <a:endParaRPr lang="en-US"/>
          </a:p>
        </p:txBody>
      </p:sp>
    </p:spTree>
    <p:extLst>
      <p:ext uri="{BB962C8B-B14F-4D97-AF65-F5344CB8AC3E}">
        <p14:creationId xmlns:p14="http://schemas.microsoft.com/office/powerpoint/2010/main" val="3885952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63</a:t>
            </a:fld>
            <a:endParaRPr lang="en-US"/>
          </a:p>
        </p:txBody>
      </p:sp>
    </p:spTree>
    <p:extLst>
      <p:ext uri="{BB962C8B-B14F-4D97-AF65-F5344CB8AC3E}">
        <p14:creationId xmlns:p14="http://schemas.microsoft.com/office/powerpoint/2010/main" val="2651489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5</a:t>
            </a:fld>
            <a:endParaRPr lang="en-US"/>
          </a:p>
        </p:txBody>
      </p:sp>
    </p:spTree>
    <p:extLst>
      <p:ext uri="{BB962C8B-B14F-4D97-AF65-F5344CB8AC3E}">
        <p14:creationId xmlns:p14="http://schemas.microsoft.com/office/powerpoint/2010/main" val="1960882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Policy… </a:t>
            </a:r>
          </a:p>
          <a:p>
            <a:endParaRPr lang="en-US" dirty="0" smtClean="0"/>
          </a:p>
          <a:p>
            <a:r>
              <a:rPr lang="en-US" dirty="0" smtClean="0"/>
              <a:t>This is</a:t>
            </a:r>
            <a:r>
              <a:rPr lang="en-US" baseline="0" dirty="0" smtClean="0"/>
              <a:t> about creating integrity </a:t>
            </a:r>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7</a:t>
            </a:fld>
            <a:endParaRPr lang="en-US"/>
          </a:p>
        </p:txBody>
      </p:sp>
    </p:spTree>
    <p:extLst>
      <p:ext uri="{BB962C8B-B14F-4D97-AF65-F5344CB8AC3E}">
        <p14:creationId xmlns:p14="http://schemas.microsoft.com/office/powerpoint/2010/main" val="3919660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Financial </a:t>
            </a:r>
          </a:p>
          <a:p>
            <a:endParaRPr lang="en-US" dirty="0" smtClean="0"/>
          </a:p>
          <a:p>
            <a:r>
              <a:rPr lang="en-US" dirty="0" smtClean="0"/>
              <a:t>We should want to improve this process,</a:t>
            </a:r>
            <a:r>
              <a:rPr lang="en-US" baseline="0" dirty="0" smtClean="0"/>
              <a:t> not only because it saves money ,,, but because it is the only tenable way to move research forward… think about how much time our students will spend doing these activities as the result of federal </a:t>
            </a:r>
            <a:r>
              <a:rPr lang="en-US" baseline="0" dirty="0" err="1" smtClean="0"/>
              <a:t>initatives</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7BCF3C9-BCDD-8D45-9AD8-23E648023F32}" type="slidenum">
              <a:rPr lang="en-US" smtClean="0"/>
              <a:t>8</a:t>
            </a:fld>
            <a:endParaRPr lang="en-US"/>
          </a:p>
        </p:txBody>
      </p:sp>
    </p:spTree>
    <p:extLst>
      <p:ext uri="{BB962C8B-B14F-4D97-AF65-F5344CB8AC3E}">
        <p14:creationId xmlns:p14="http://schemas.microsoft.com/office/powerpoint/2010/main" val="1375266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price to the university</a:t>
            </a:r>
            <a:r>
              <a:rPr lang="en-US" baseline="0" dirty="0" smtClean="0"/>
              <a:t> includes his salary too…. So </a:t>
            </a:r>
            <a:endParaRPr lang="en-US" dirty="0" smtClean="0"/>
          </a:p>
          <a:p>
            <a:endParaRPr lang="en-US" dirty="0" smtClean="0"/>
          </a:p>
          <a:p>
            <a:endParaRPr lang="en-US" dirty="0" smtClean="0"/>
          </a:p>
          <a:p>
            <a:r>
              <a:rPr lang="en-US" dirty="0" smtClean="0"/>
              <a:t>http://</a:t>
            </a:r>
            <a:r>
              <a:rPr lang="en-US" dirty="0" err="1" smtClean="0"/>
              <a:t>www.ir.ufl.edu</a:t>
            </a:r>
            <a:r>
              <a:rPr lang="en-US" dirty="0" smtClean="0"/>
              <a:t>/</a:t>
            </a:r>
            <a:r>
              <a:rPr lang="en-US" dirty="0" err="1" smtClean="0"/>
              <a:t>factbook</a:t>
            </a:r>
            <a:r>
              <a:rPr lang="en-US" dirty="0" smtClean="0"/>
              <a:t>/v-14_salaries.pdf</a:t>
            </a:r>
            <a:endParaRPr lang="en-US" dirty="0"/>
          </a:p>
        </p:txBody>
      </p:sp>
      <p:sp>
        <p:nvSpPr>
          <p:cNvPr id="4" name="Slide Number Placeholder 3"/>
          <p:cNvSpPr>
            <a:spLocks noGrp="1"/>
          </p:cNvSpPr>
          <p:nvPr>
            <p:ph type="sldNum" sz="quarter" idx="10"/>
          </p:nvPr>
        </p:nvSpPr>
        <p:spPr/>
        <p:txBody>
          <a:bodyPr/>
          <a:lstStyle/>
          <a:p>
            <a:fld id="{E7BCF3C9-BCDD-8D45-9AD8-23E648023F32}" type="slidenum">
              <a:rPr lang="en-US" smtClean="0"/>
              <a:t>9</a:t>
            </a:fld>
            <a:endParaRPr lang="en-US"/>
          </a:p>
        </p:txBody>
      </p:sp>
    </p:spTree>
    <p:extLst>
      <p:ext uri="{BB962C8B-B14F-4D97-AF65-F5344CB8AC3E}">
        <p14:creationId xmlns:p14="http://schemas.microsoft.com/office/powerpoint/2010/main" val="231011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helps to understand – first – what we</a:t>
            </a:r>
            <a:r>
              <a:rPr lang="en-US" baseline="0" dirty="0" smtClean="0"/>
              <a:t> mean when we talk about data, and what we mean when we talk about curation</a:t>
            </a:r>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10</a:t>
            </a:fld>
            <a:endParaRPr lang="en-US"/>
          </a:p>
        </p:txBody>
      </p:sp>
    </p:spTree>
    <p:extLst>
      <p:ext uri="{BB962C8B-B14F-4D97-AF65-F5344CB8AC3E}">
        <p14:creationId xmlns:p14="http://schemas.microsoft.com/office/powerpoint/2010/main" val="3725349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in this definition we do not make a distinction about these informational resources being digital; research data could include any number of physical objects, such as a biological specimen, an architectural blue print, a paper map, etc.</a:t>
            </a:r>
          </a:p>
          <a:p>
            <a:endParaRPr lang="en-US" dirty="0" smtClean="0"/>
          </a:p>
          <a:p>
            <a:r>
              <a:rPr lang="en-US" dirty="0" smtClean="0"/>
              <a:t>The focus of this workshop will be on the curation of digital data. However, there are times when it is necessary to consider how digital data are linked to other forms of physical data - as we discuss in later sessions related to provenance and workflow technologies.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verifiability, and validity of a new knowledge claim within most scientific domains is often dependent upon access to underlying data - which makes the curation of this material a vital part of contemporary scientific practice. </a:t>
            </a:r>
          </a:p>
          <a:p>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13</a:t>
            </a:fld>
            <a:endParaRPr lang="en-US"/>
          </a:p>
        </p:txBody>
      </p:sp>
    </p:spTree>
    <p:extLst>
      <p:ext uri="{BB962C8B-B14F-4D97-AF65-F5344CB8AC3E}">
        <p14:creationId xmlns:p14="http://schemas.microsoft.com/office/powerpoint/2010/main" val="3583755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focus is on digital data… </a:t>
            </a:r>
            <a:endParaRPr lang="en-US" dirty="0"/>
          </a:p>
        </p:txBody>
      </p:sp>
      <p:sp>
        <p:nvSpPr>
          <p:cNvPr id="4" name="Slide Number Placeholder 3"/>
          <p:cNvSpPr>
            <a:spLocks noGrp="1"/>
          </p:cNvSpPr>
          <p:nvPr>
            <p:ph type="sldNum" sz="quarter" idx="10"/>
          </p:nvPr>
        </p:nvSpPr>
        <p:spPr/>
        <p:txBody>
          <a:bodyPr/>
          <a:lstStyle/>
          <a:p>
            <a:fld id="{2D6AA457-920D-9C48-BD45-58BDD0C705B6}" type="slidenum">
              <a:rPr lang="en-US" smtClean="0"/>
              <a:t>14</a:t>
            </a:fld>
            <a:endParaRPr lang="en-US"/>
          </a:p>
        </p:txBody>
      </p:sp>
    </p:spTree>
    <p:extLst>
      <p:ext uri="{BB962C8B-B14F-4D97-AF65-F5344CB8AC3E}">
        <p14:creationId xmlns:p14="http://schemas.microsoft.com/office/powerpoint/2010/main" val="1922362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5/27/15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866356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5/27/15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179704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5/27/15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858108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5/27/15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364763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6228D5-5F93-BB4A-964B-203967C46295}" type="datetimeFigureOut">
              <a:rPr lang="en-US" smtClean="0"/>
              <a:t>5/27/15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654231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6228D5-5F93-BB4A-964B-203967C46295}" type="datetimeFigureOut">
              <a:rPr lang="en-US" smtClean="0"/>
              <a:t>5/27/15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28160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6228D5-5F93-BB4A-964B-203967C46295}" type="datetimeFigureOut">
              <a:rPr lang="en-US" smtClean="0"/>
              <a:t>5/27/15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55235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6228D5-5F93-BB4A-964B-203967C46295}" type="datetimeFigureOut">
              <a:rPr lang="en-US" smtClean="0"/>
              <a:t>5/27/15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38645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228D5-5F93-BB4A-964B-203967C46295}" type="datetimeFigureOut">
              <a:rPr lang="en-US" smtClean="0"/>
              <a:t>5/27/15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746454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28D5-5F93-BB4A-964B-203967C46295}" type="datetimeFigureOut">
              <a:rPr lang="en-US" smtClean="0"/>
              <a:t>5/27/15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4165278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28D5-5F93-BB4A-964B-203967C46295}" type="datetimeFigureOut">
              <a:rPr lang="en-US" smtClean="0"/>
              <a:t>5/27/15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6101569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228D5-5F93-BB4A-964B-203967C46295}" type="datetimeFigureOut">
              <a:rPr lang="en-US" smtClean="0"/>
              <a:t>5/27/15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AF5D3A-5862-9F4D-A60A-2EA35E51BDB3}" type="slidenum">
              <a:rPr lang="en-US" smtClean="0"/>
              <a:t>‹#›</a:t>
            </a:fld>
            <a:endParaRPr lang="en-US"/>
          </a:p>
        </p:txBody>
      </p:sp>
      <p:pic>
        <p:nvPicPr>
          <p:cNvPr id="7" name="Picture 6" descr="DCWS_Banner.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5757705"/>
            <a:ext cx="9144000" cy="1088218"/>
          </a:xfrm>
          <a:prstGeom prst="rect">
            <a:avLst/>
          </a:prstGeom>
        </p:spPr>
      </p:pic>
    </p:spTree>
    <p:extLst>
      <p:ext uri="{BB962C8B-B14F-4D97-AF65-F5344CB8AC3E}">
        <p14:creationId xmlns:p14="http://schemas.microsoft.com/office/powerpoint/2010/main" val="2486227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rmAutofit fontScale="90000"/>
          </a:bodyPr>
          <a:lstStyle/>
          <a:p>
            <a:r>
              <a:rPr lang="en-US" dirty="0"/>
              <a:t>Introduction to Research Data Management, including Data Curation Lifecycle Theory</a:t>
            </a:r>
          </a:p>
        </p:txBody>
      </p:sp>
      <p:sp>
        <p:nvSpPr>
          <p:cNvPr id="3" name="Subtitle 2"/>
          <p:cNvSpPr>
            <a:spLocks noGrp="1"/>
          </p:cNvSpPr>
          <p:nvPr>
            <p:ph type="subTitle" idx="1"/>
          </p:nvPr>
        </p:nvSpPr>
        <p:spPr/>
        <p:txBody>
          <a:bodyPr/>
          <a:lstStyle/>
          <a:p>
            <a:r>
              <a:rPr lang="en-US" dirty="0" smtClean="0"/>
              <a:t>Day 1</a:t>
            </a:r>
            <a:endParaRPr lang="en-US" dirty="0"/>
          </a:p>
        </p:txBody>
      </p:sp>
    </p:spTree>
    <p:extLst>
      <p:ext uri="{BB962C8B-B14F-4D97-AF65-F5344CB8AC3E}">
        <p14:creationId xmlns:p14="http://schemas.microsoft.com/office/powerpoint/2010/main" val="3730844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957" y="2980130"/>
            <a:ext cx="8229600" cy="1143000"/>
          </a:xfrm>
        </p:spPr>
        <p:txBody>
          <a:bodyPr>
            <a:normAutofit fontScale="90000"/>
          </a:bodyPr>
          <a:lstStyle/>
          <a:p>
            <a:pPr algn="l"/>
            <a:r>
              <a:rPr lang="en-US" dirty="0" smtClean="0"/>
              <a:t>Core Concepts</a:t>
            </a:r>
            <a:br>
              <a:rPr lang="en-US" dirty="0" smtClean="0"/>
            </a:br>
            <a:r>
              <a:rPr lang="en-US" dirty="0" smtClean="0"/>
              <a:t/>
            </a:r>
            <a:br>
              <a:rPr lang="en-US" dirty="0" smtClean="0"/>
            </a:br>
            <a:r>
              <a:rPr lang="en-US" sz="3100" dirty="0" smtClean="0"/>
              <a:t>- Data</a:t>
            </a:r>
            <a:br>
              <a:rPr lang="en-US" sz="3100" dirty="0" smtClean="0"/>
            </a:br>
            <a:r>
              <a:rPr lang="en-US" sz="3100" dirty="0" smtClean="0"/>
              <a:t>-Curation</a:t>
            </a:r>
            <a:br>
              <a:rPr lang="en-US" sz="3100" dirty="0" smtClean="0"/>
            </a:br>
            <a:r>
              <a:rPr lang="en-US" sz="3100" dirty="0" smtClean="0"/>
              <a:t>-Management</a:t>
            </a:r>
            <a:br>
              <a:rPr lang="en-US" sz="3100" dirty="0" smtClean="0"/>
            </a:br>
            <a:r>
              <a:rPr lang="en-US" sz="3100" dirty="0" smtClean="0"/>
              <a:t>-Presentation</a:t>
            </a:r>
            <a:br>
              <a:rPr lang="en-US" sz="3100" dirty="0" smtClean="0"/>
            </a:br>
            <a:r>
              <a:rPr lang="en-US" sz="3100" dirty="0" smtClean="0"/>
              <a:t>-Preservation</a:t>
            </a:r>
            <a:r>
              <a:rPr lang="en-US" dirty="0" smtClean="0"/>
              <a:t/>
            </a:r>
            <a:br>
              <a:rPr lang="en-US" dirty="0" smtClean="0"/>
            </a:br>
            <a:r>
              <a:rPr lang="en-US" dirty="0"/>
              <a:t/>
            </a:r>
            <a:br>
              <a:rPr lang="en-US" dirty="0"/>
            </a:br>
            <a:endParaRPr lang="en-US" dirty="0"/>
          </a:p>
        </p:txBody>
      </p:sp>
    </p:spTree>
    <p:extLst>
      <p:ext uri="{BB962C8B-B14F-4D97-AF65-F5344CB8AC3E}">
        <p14:creationId xmlns:p14="http://schemas.microsoft.com/office/powerpoint/2010/main" val="2787808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endParaRPr lang="en-US" dirty="0"/>
          </a:p>
        </p:txBody>
      </p:sp>
      <p:sp>
        <p:nvSpPr>
          <p:cNvPr id="3" name="Content Placeholder 2"/>
          <p:cNvSpPr>
            <a:spLocks noGrp="1"/>
          </p:cNvSpPr>
          <p:nvPr>
            <p:ph idx="1"/>
          </p:nvPr>
        </p:nvSpPr>
        <p:spPr>
          <a:xfrm>
            <a:off x="457200" y="1482595"/>
            <a:ext cx="8229600" cy="4525963"/>
          </a:xfrm>
        </p:spPr>
        <p:txBody>
          <a:bodyPr/>
          <a:lstStyle/>
          <a:p>
            <a:pPr marL="0" indent="0">
              <a:buNone/>
            </a:pPr>
            <a:r>
              <a:rPr lang="en-US" dirty="0" smtClean="0"/>
              <a:t>Can include many different </a:t>
            </a:r>
            <a:r>
              <a:rPr lang="en-US" b="1" dirty="0" smtClean="0"/>
              <a:t>types</a:t>
            </a:r>
            <a:r>
              <a:rPr lang="en-US" dirty="0" smtClean="0"/>
              <a:t> of information objects: </a:t>
            </a:r>
          </a:p>
          <a:p>
            <a:pPr marL="0" indent="0">
              <a:buNone/>
            </a:pPr>
            <a:endParaRPr lang="en-US" dirty="0"/>
          </a:p>
        </p:txBody>
      </p:sp>
      <p:pic>
        <p:nvPicPr>
          <p:cNvPr id="4" name="Picture 3"/>
          <p:cNvPicPr>
            <a:picLocks noChangeAspect="1"/>
          </p:cNvPicPr>
          <p:nvPr/>
        </p:nvPicPr>
        <p:blipFill>
          <a:blip r:embed="rId2"/>
          <a:stretch>
            <a:fillRect/>
          </a:stretch>
        </p:blipFill>
        <p:spPr>
          <a:xfrm>
            <a:off x="114344" y="3005664"/>
            <a:ext cx="2869215" cy="1385751"/>
          </a:xfrm>
          <a:prstGeom prst="rect">
            <a:avLst/>
          </a:prstGeom>
        </p:spPr>
      </p:pic>
      <p:pic>
        <p:nvPicPr>
          <p:cNvPr id="5" name="Picture 4"/>
          <p:cNvPicPr>
            <a:picLocks noChangeAspect="1"/>
          </p:cNvPicPr>
          <p:nvPr/>
        </p:nvPicPr>
        <p:blipFill>
          <a:blip r:embed="rId3"/>
          <a:stretch>
            <a:fillRect/>
          </a:stretch>
        </p:blipFill>
        <p:spPr>
          <a:xfrm>
            <a:off x="3248704" y="2856961"/>
            <a:ext cx="2792364" cy="1660065"/>
          </a:xfrm>
          <a:prstGeom prst="rect">
            <a:avLst/>
          </a:prstGeom>
        </p:spPr>
      </p:pic>
      <p:pic>
        <p:nvPicPr>
          <p:cNvPr id="6" name="Picture 5"/>
          <p:cNvPicPr>
            <a:picLocks noChangeAspect="1"/>
          </p:cNvPicPr>
          <p:nvPr/>
        </p:nvPicPr>
        <p:blipFill>
          <a:blip r:embed="rId4"/>
          <a:stretch>
            <a:fillRect/>
          </a:stretch>
        </p:blipFill>
        <p:spPr>
          <a:xfrm>
            <a:off x="6438007" y="2442432"/>
            <a:ext cx="2048594" cy="2833889"/>
          </a:xfrm>
          <a:prstGeom prst="rect">
            <a:avLst/>
          </a:prstGeom>
        </p:spPr>
      </p:pic>
    </p:spTree>
    <p:extLst>
      <p:ext uri="{BB962C8B-B14F-4D97-AF65-F5344CB8AC3E}">
        <p14:creationId xmlns:p14="http://schemas.microsoft.com/office/powerpoint/2010/main" val="3558070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Data</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lgn="ctr">
              <a:buNone/>
            </a:pPr>
            <a:r>
              <a:rPr lang="en-US" dirty="0" smtClean="0"/>
              <a:t>Research </a:t>
            </a:r>
            <a:r>
              <a:rPr lang="en-US" dirty="0"/>
              <a:t>data are the informational resources that scholars draw on in doing research, supporting their findings, and producing new knowledge. </a:t>
            </a:r>
          </a:p>
          <a:p>
            <a:pPr marL="0" indent="0">
              <a:buNone/>
            </a:pPr>
            <a:endParaRPr lang="en-US" dirty="0"/>
          </a:p>
        </p:txBody>
      </p:sp>
    </p:spTree>
    <p:extLst>
      <p:ext uri="{BB962C8B-B14F-4D97-AF65-F5344CB8AC3E}">
        <p14:creationId xmlns:p14="http://schemas.microsoft.com/office/powerpoint/2010/main" val="2679505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Data</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 support the making of new knowledge claims. </a:t>
            </a:r>
          </a:p>
          <a:p>
            <a:pPr marL="0" indent="0">
              <a:buNone/>
            </a:pPr>
            <a:r>
              <a:rPr lang="en-US" dirty="0" smtClean="0"/>
              <a:t>… are the result of purposeful observation, experimentation,  and simulation. </a:t>
            </a:r>
          </a:p>
          <a:p>
            <a:pPr marL="0" indent="0">
              <a:buNone/>
            </a:pPr>
            <a:endParaRPr lang="en-US" dirty="0"/>
          </a:p>
          <a:p>
            <a:pPr marL="0" indent="0">
              <a:buNone/>
            </a:pPr>
            <a:r>
              <a:rPr lang="en-US" dirty="0" smtClean="0"/>
              <a:t>… are encoded </a:t>
            </a:r>
            <a:r>
              <a:rPr lang="en-US" dirty="0"/>
              <a:t>and described with the aim of supporting retrieval, meaningful interpretation, use, and reuse (Wickett et al. 2012). </a:t>
            </a:r>
            <a:endParaRPr lang="en-US" dirty="0" smtClean="0"/>
          </a:p>
          <a:p>
            <a:pPr marL="0" indent="0">
              <a:buNone/>
            </a:pPr>
            <a:endParaRPr lang="en-US" dirty="0"/>
          </a:p>
        </p:txBody>
      </p:sp>
    </p:spTree>
    <p:extLst>
      <p:ext uri="{BB962C8B-B14F-4D97-AF65-F5344CB8AC3E}">
        <p14:creationId xmlns:p14="http://schemas.microsoft.com/office/powerpoint/2010/main" val="36303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Data</a:t>
            </a:r>
            <a:endParaRPr lang="en-US" dirty="0"/>
          </a:p>
        </p:txBody>
      </p:sp>
      <p:sp>
        <p:nvSpPr>
          <p:cNvPr id="3" name="Content Placeholder 2"/>
          <p:cNvSpPr>
            <a:spLocks noGrp="1"/>
          </p:cNvSpPr>
          <p:nvPr>
            <p:ph idx="1"/>
          </p:nvPr>
        </p:nvSpPr>
        <p:spPr>
          <a:xfrm>
            <a:off x="0" y="1600200"/>
            <a:ext cx="8686800" cy="4525963"/>
          </a:xfrm>
        </p:spPr>
        <p:txBody>
          <a:bodyPr numCol="2">
            <a:normAutofit/>
          </a:bodyPr>
          <a:lstStyle/>
          <a:p>
            <a:pPr marL="0" indent="0">
              <a:buNone/>
            </a:pPr>
            <a:endParaRPr lang="en-US" sz="2400" dirty="0"/>
          </a:p>
          <a:p>
            <a:pPr marL="0" indent="0">
              <a:buNone/>
            </a:pPr>
            <a:endParaRPr lang="en-US" sz="2400" dirty="0"/>
          </a:p>
          <a:p>
            <a:pPr marL="0" indent="0">
              <a:buNone/>
            </a:pPr>
            <a:endParaRPr lang="en-US" sz="2400" dirty="0" smtClean="0"/>
          </a:p>
          <a:p>
            <a:pPr marL="0" indent="0">
              <a:buNone/>
            </a:pPr>
            <a:endParaRPr lang="en-US" sz="2400" dirty="0" smtClean="0"/>
          </a:p>
          <a:p>
            <a:pPr marL="0" indent="0">
              <a:buNone/>
            </a:pPr>
            <a:endParaRPr lang="en-US" sz="2400" dirty="0"/>
          </a:p>
          <a:p>
            <a:pPr marL="0" indent="0">
              <a:buNone/>
            </a:pPr>
            <a:endParaRPr lang="en-US" sz="2400" dirty="0" smtClean="0"/>
          </a:p>
          <a:p>
            <a:pPr marL="0" indent="0">
              <a:buNone/>
            </a:pPr>
            <a:r>
              <a:rPr lang="en-US" sz="2400" dirty="0" smtClean="0"/>
              <a:t>                 </a:t>
            </a:r>
          </a:p>
          <a:p>
            <a:pPr marL="0" indent="0">
              <a:buNone/>
            </a:pPr>
            <a:endParaRPr lang="en-US" sz="2400" dirty="0"/>
          </a:p>
          <a:p>
            <a:pPr marL="0" indent="0">
              <a:buNone/>
            </a:pPr>
            <a:endParaRPr lang="en-US" sz="2400" dirty="0" smtClean="0"/>
          </a:p>
          <a:p>
            <a:pPr marL="0" indent="0">
              <a:buNone/>
            </a:pPr>
            <a:endParaRPr lang="en-US" sz="2400" dirty="0"/>
          </a:p>
        </p:txBody>
      </p:sp>
      <p:pic>
        <p:nvPicPr>
          <p:cNvPr id="5" name="Picture 4"/>
          <p:cNvPicPr>
            <a:picLocks noChangeAspect="1"/>
          </p:cNvPicPr>
          <p:nvPr/>
        </p:nvPicPr>
        <p:blipFill>
          <a:blip r:embed="rId3"/>
          <a:stretch>
            <a:fillRect/>
          </a:stretch>
        </p:blipFill>
        <p:spPr>
          <a:xfrm>
            <a:off x="195370" y="2666638"/>
            <a:ext cx="3824128" cy="2048640"/>
          </a:xfrm>
          <a:prstGeom prst="rect">
            <a:avLst/>
          </a:prstGeom>
        </p:spPr>
      </p:pic>
      <p:pic>
        <p:nvPicPr>
          <p:cNvPr id="6" name="Picture 5"/>
          <p:cNvPicPr>
            <a:picLocks noChangeAspect="1"/>
          </p:cNvPicPr>
          <p:nvPr/>
        </p:nvPicPr>
        <p:blipFill>
          <a:blip r:embed="rId4"/>
          <a:stretch>
            <a:fillRect/>
          </a:stretch>
        </p:blipFill>
        <p:spPr>
          <a:xfrm>
            <a:off x="4281328" y="2311927"/>
            <a:ext cx="4405472" cy="3117251"/>
          </a:xfrm>
          <a:prstGeom prst="rect">
            <a:avLst/>
          </a:prstGeom>
        </p:spPr>
      </p:pic>
      <p:sp>
        <p:nvSpPr>
          <p:cNvPr id="7" name="Rectangle 6"/>
          <p:cNvSpPr/>
          <p:nvPr/>
        </p:nvSpPr>
        <p:spPr>
          <a:xfrm>
            <a:off x="575259" y="1792832"/>
            <a:ext cx="2774317" cy="369332"/>
          </a:xfrm>
          <a:prstGeom prst="rect">
            <a:avLst/>
          </a:prstGeom>
        </p:spPr>
        <p:txBody>
          <a:bodyPr wrap="none">
            <a:spAutoFit/>
          </a:bodyPr>
          <a:lstStyle/>
          <a:p>
            <a:r>
              <a:rPr lang="en-US" dirty="0"/>
              <a:t>Digitized physical materials</a:t>
            </a:r>
          </a:p>
        </p:txBody>
      </p:sp>
      <p:sp>
        <p:nvSpPr>
          <p:cNvPr id="8" name="Rectangle 7"/>
          <p:cNvSpPr/>
          <p:nvPr/>
        </p:nvSpPr>
        <p:spPr>
          <a:xfrm>
            <a:off x="4571999" y="1819523"/>
            <a:ext cx="3140177" cy="369332"/>
          </a:xfrm>
          <a:prstGeom prst="rect">
            <a:avLst/>
          </a:prstGeom>
        </p:spPr>
        <p:txBody>
          <a:bodyPr wrap="none">
            <a:spAutoFit/>
          </a:bodyPr>
          <a:lstStyle/>
          <a:p>
            <a:r>
              <a:rPr lang="en-US" dirty="0"/>
              <a:t>			Born-digital data</a:t>
            </a:r>
          </a:p>
        </p:txBody>
      </p:sp>
    </p:spTree>
    <p:extLst>
      <p:ext uri="{BB962C8B-B14F-4D97-AF65-F5344CB8AC3E}">
        <p14:creationId xmlns:p14="http://schemas.microsoft.com/office/powerpoint/2010/main" val="970765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Humanities Data</a:t>
            </a:r>
            <a:endParaRPr lang="en-US" dirty="0"/>
          </a:p>
        </p:txBody>
      </p:sp>
      <p:sp>
        <p:nvSpPr>
          <p:cNvPr id="3" name="Content Placeholder 2"/>
          <p:cNvSpPr>
            <a:spLocks noGrp="1"/>
          </p:cNvSpPr>
          <p:nvPr>
            <p:ph idx="1"/>
          </p:nvPr>
        </p:nvSpPr>
        <p:spPr>
          <a:xfrm>
            <a:off x="457200" y="1600200"/>
            <a:ext cx="8229600" cy="3850217"/>
          </a:xfrm>
        </p:spPr>
        <p:txBody>
          <a:bodyPr>
            <a:normAutofit fontScale="92500" lnSpcReduction="10000"/>
          </a:bodyPr>
          <a:lstStyle/>
          <a:p>
            <a:pPr marL="0" indent="0">
              <a:buNone/>
            </a:pPr>
            <a:r>
              <a:rPr lang="en-US" dirty="0" smtClean="0"/>
              <a:t>… are the starting point of argumentation within a community. </a:t>
            </a:r>
          </a:p>
          <a:p>
            <a:pPr marL="0" indent="0">
              <a:buNone/>
            </a:pPr>
            <a:endParaRPr lang="en-US" dirty="0" smtClean="0"/>
          </a:p>
          <a:p>
            <a:pPr marL="0" indent="0">
              <a:buNone/>
            </a:pPr>
            <a:r>
              <a:rPr lang="en-US" dirty="0" smtClean="0"/>
              <a:t>…often have </a:t>
            </a:r>
            <a:r>
              <a:rPr lang="en-US" i="1" dirty="0" smtClean="0"/>
              <a:t>propositions </a:t>
            </a:r>
            <a:r>
              <a:rPr lang="en-US" dirty="0" smtClean="0"/>
              <a:t>that are closely linked to their production </a:t>
            </a:r>
          </a:p>
          <a:p>
            <a:pPr marL="0" indent="0">
              <a:buNone/>
            </a:pPr>
            <a:endParaRPr lang="en-US" dirty="0" smtClean="0"/>
          </a:p>
          <a:p>
            <a:pPr marL="0" indent="0">
              <a:buNone/>
            </a:pPr>
            <a:r>
              <a:rPr lang="en-US" dirty="0" smtClean="0"/>
              <a:t>( </a:t>
            </a:r>
            <a:r>
              <a:rPr lang="en-US" i="1" dirty="0" smtClean="0"/>
              <a:t>how</a:t>
            </a:r>
            <a:r>
              <a:rPr lang="en-US" dirty="0" smtClean="0"/>
              <a:t> texts were transcribed, </a:t>
            </a:r>
            <a:r>
              <a:rPr lang="en-US" i="1" dirty="0" smtClean="0"/>
              <a:t>what </a:t>
            </a:r>
            <a:r>
              <a:rPr lang="en-US" dirty="0" smtClean="0"/>
              <a:t>was depicted, etc.)</a:t>
            </a:r>
            <a:endParaRPr lang="en-US" dirty="0"/>
          </a:p>
          <a:p>
            <a:pPr marL="0" indent="0">
              <a:buNone/>
            </a:pPr>
            <a:endParaRPr lang="en-US" dirty="0"/>
          </a:p>
        </p:txBody>
      </p:sp>
    </p:spTree>
    <p:extLst>
      <p:ext uri="{BB962C8B-B14F-4D97-AF65-F5344CB8AC3E}">
        <p14:creationId xmlns:p14="http://schemas.microsoft.com/office/powerpoint/2010/main" val="787043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Humanities Data</a:t>
            </a:r>
            <a:endParaRPr lang="en-US" dirty="0"/>
          </a:p>
        </p:txBody>
      </p:sp>
      <p:pic>
        <p:nvPicPr>
          <p:cNvPr id="4" name="Picture 3"/>
          <p:cNvPicPr>
            <a:picLocks noChangeAspect="1"/>
          </p:cNvPicPr>
          <p:nvPr/>
        </p:nvPicPr>
        <p:blipFill>
          <a:blip r:embed="rId2"/>
          <a:stretch>
            <a:fillRect/>
          </a:stretch>
        </p:blipFill>
        <p:spPr>
          <a:xfrm>
            <a:off x="239391" y="1842292"/>
            <a:ext cx="4797867" cy="2846192"/>
          </a:xfrm>
          <a:prstGeom prst="rect">
            <a:avLst/>
          </a:prstGeom>
          <a:effectLst>
            <a:outerShdw blurRad="50800" dist="38100" dir="2700000" algn="tl" rotWithShape="0">
              <a:prstClr val="black">
                <a:alpha val="40000"/>
              </a:prstClr>
            </a:outerShdw>
          </a:effectLst>
        </p:spPr>
      </p:pic>
      <p:sp>
        <p:nvSpPr>
          <p:cNvPr id="5" name="Rectangle 4"/>
          <p:cNvSpPr/>
          <p:nvPr/>
        </p:nvSpPr>
        <p:spPr>
          <a:xfrm>
            <a:off x="362857" y="4688484"/>
            <a:ext cx="4572000" cy="215444"/>
          </a:xfrm>
          <a:prstGeom prst="rect">
            <a:avLst/>
          </a:prstGeom>
        </p:spPr>
        <p:txBody>
          <a:bodyPr>
            <a:spAutoFit/>
          </a:bodyPr>
          <a:lstStyle/>
          <a:p>
            <a:r>
              <a:rPr lang="en-US" sz="800" dirty="0"/>
              <a:t>http://</a:t>
            </a:r>
            <a:r>
              <a:rPr lang="en-US" sz="800" dirty="0" err="1"/>
              <a:t>hestia.open.ac.uk</a:t>
            </a:r>
            <a:r>
              <a:rPr lang="en-US" sz="800" dirty="0"/>
              <a:t>/</a:t>
            </a:r>
            <a:r>
              <a:rPr lang="en-US" sz="800" dirty="0" err="1"/>
              <a:t>palladio</a:t>
            </a:r>
            <a:r>
              <a:rPr lang="en-US" sz="800" dirty="0"/>
              <a:t>-humanities-thinking-about-data-visualization/</a:t>
            </a:r>
          </a:p>
        </p:txBody>
      </p:sp>
      <p:pic>
        <p:nvPicPr>
          <p:cNvPr id="6" name="Picture 5"/>
          <p:cNvPicPr>
            <a:picLocks noChangeAspect="1"/>
          </p:cNvPicPr>
          <p:nvPr/>
        </p:nvPicPr>
        <p:blipFill>
          <a:blip r:embed="rId3"/>
          <a:stretch>
            <a:fillRect/>
          </a:stretch>
        </p:blipFill>
        <p:spPr>
          <a:xfrm>
            <a:off x="5412210" y="2080381"/>
            <a:ext cx="3169575" cy="2234335"/>
          </a:xfrm>
          <a:prstGeom prst="rect">
            <a:avLst/>
          </a:prstGeom>
        </p:spPr>
      </p:pic>
      <p:sp>
        <p:nvSpPr>
          <p:cNvPr id="7" name="Rectangle 6"/>
          <p:cNvSpPr/>
          <p:nvPr/>
        </p:nvSpPr>
        <p:spPr>
          <a:xfrm>
            <a:off x="6059714" y="4427970"/>
            <a:ext cx="2177143" cy="461665"/>
          </a:xfrm>
          <a:prstGeom prst="rect">
            <a:avLst/>
          </a:prstGeom>
        </p:spPr>
        <p:txBody>
          <a:bodyPr wrap="square">
            <a:spAutoFit/>
          </a:bodyPr>
          <a:lstStyle/>
          <a:p>
            <a:r>
              <a:rPr lang="en-US" sz="800" dirty="0" err="1" smtClean="0"/>
              <a:t>journalofdigitalhumanities.org</a:t>
            </a:r>
            <a:r>
              <a:rPr lang="en-US" sz="800" dirty="0"/>
              <a:t>/1-2/the-emergence-of-literary-diction-by-ted-underwood-and-jordan-sellers/</a:t>
            </a:r>
          </a:p>
        </p:txBody>
      </p:sp>
    </p:spTree>
    <p:extLst>
      <p:ext uri="{BB962C8B-B14F-4D97-AF65-F5344CB8AC3E}">
        <p14:creationId xmlns:p14="http://schemas.microsoft.com/office/powerpoint/2010/main" val="4069992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numCol="2">
            <a:noAutofit/>
          </a:bodyPr>
          <a:lstStyle/>
          <a:p>
            <a:pPr marL="0" indent="0">
              <a:buNone/>
            </a:pPr>
            <a:r>
              <a:rPr lang="en-US" sz="1200" dirty="0" smtClean="0"/>
              <a:t>Documents </a:t>
            </a:r>
            <a:r>
              <a:rPr lang="en-US" sz="1200" dirty="0"/>
              <a:t>(text, Word), spreadsheets</a:t>
            </a:r>
          </a:p>
          <a:p>
            <a:pPr marL="0" indent="0">
              <a:buNone/>
            </a:pPr>
            <a:endParaRPr lang="en-US" sz="1200" dirty="0"/>
          </a:p>
          <a:p>
            <a:pPr marL="0" indent="0">
              <a:buNone/>
            </a:pPr>
            <a:r>
              <a:rPr lang="en-US" sz="1200" dirty="0"/>
              <a:t>Laboratory notebooks, field notebooks, diaries</a:t>
            </a:r>
          </a:p>
          <a:p>
            <a:pPr marL="0" indent="0">
              <a:buNone/>
            </a:pPr>
            <a:endParaRPr lang="en-US" sz="1200" dirty="0"/>
          </a:p>
          <a:p>
            <a:pPr marL="0" indent="0">
              <a:buNone/>
            </a:pPr>
            <a:r>
              <a:rPr lang="en-US" sz="1200" dirty="0"/>
              <a:t>Questionnaires, transcripts, codebooks</a:t>
            </a:r>
          </a:p>
          <a:p>
            <a:pPr marL="0" indent="0">
              <a:buNone/>
            </a:pPr>
            <a:endParaRPr lang="en-US" sz="1200" dirty="0"/>
          </a:p>
          <a:p>
            <a:pPr marL="0" indent="0">
              <a:buNone/>
            </a:pPr>
            <a:r>
              <a:rPr lang="en-US" sz="1200" dirty="0"/>
              <a:t>Audiotapes, videotapes</a:t>
            </a:r>
          </a:p>
          <a:p>
            <a:pPr marL="0" indent="0">
              <a:buNone/>
            </a:pPr>
            <a:endParaRPr lang="en-US" sz="1200" dirty="0"/>
          </a:p>
          <a:p>
            <a:pPr marL="0" indent="0">
              <a:buNone/>
            </a:pPr>
            <a:r>
              <a:rPr lang="en-US" sz="1200" dirty="0"/>
              <a:t>Photographs, films</a:t>
            </a:r>
          </a:p>
          <a:p>
            <a:pPr marL="0" indent="0">
              <a:buNone/>
            </a:pPr>
            <a:endParaRPr lang="en-US" sz="1200" dirty="0"/>
          </a:p>
          <a:p>
            <a:pPr marL="0" indent="0">
              <a:buNone/>
            </a:pPr>
            <a:r>
              <a:rPr lang="en-US" sz="1200" dirty="0"/>
              <a:t>Test responses</a:t>
            </a:r>
          </a:p>
          <a:p>
            <a:pPr marL="0" indent="0">
              <a:buNone/>
            </a:pPr>
            <a:endParaRPr lang="en-US" sz="1200" dirty="0"/>
          </a:p>
          <a:p>
            <a:pPr marL="0" indent="0">
              <a:buNone/>
            </a:pPr>
            <a:r>
              <a:rPr lang="en-US" sz="1200" dirty="0"/>
              <a:t>Slides, </a:t>
            </a:r>
            <a:r>
              <a:rPr lang="en-US" sz="1200" dirty="0" err="1"/>
              <a:t>artefacts</a:t>
            </a:r>
            <a:r>
              <a:rPr lang="en-US" sz="1200" dirty="0"/>
              <a:t>, specimens, samples</a:t>
            </a:r>
          </a:p>
          <a:p>
            <a:pPr marL="0" indent="0">
              <a:buNone/>
            </a:pPr>
            <a:endParaRPr lang="en-US" sz="1200" dirty="0"/>
          </a:p>
          <a:p>
            <a:pPr marL="0" indent="0">
              <a:buNone/>
            </a:pPr>
            <a:r>
              <a:rPr lang="en-US" sz="1200" dirty="0"/>
              <a:t>Collection of digital objects acquired and generated during the process of research</a:t>
            </a:r>
          </a:p>
          <a:p>
            <a:pPr marL="0" indent="0">
              <a:buNone/>
            </a:pPr>
            <a:endParaRPr lang="en-US" sz="1200" dirty="0" smtClean="0"/>
          </a:p>
          <a:p>
            <a:pPr marL="0" indent="0">
              <a:buNone/>
            </a:pPr>
            <a:endParaRPr lang="en-US" sz="1200" dirty="0"/>
          </a:p>
          <a:p>
            <a:pPr marL="0" indent="0">
              <a:buNone/>
            </a:pPr>
            <a:endParaRPr lang="en-US" sz="1200" dirty="0" smtClean="0"/>
          </a:p>
          <a:p>
            <a:pPr marL="0" indent="0">
              <a:buNone/>
            </a:pPr>
            <a:endParaRPr lang="en-US" sz="1200" dirty="0"/>
          </a:p>
          <a:p>
            <a:pPr marL="0" indent="0">
              <a:buNone/>
            </a:pPr>
            <a:r>
              <a:rPr lang="en-US" sz="1200" dirty="0"/>
              <a:t>Statistical or other data files</a:t>
            </a:r>
          </a:p>
          <a:p>
            <a:pPr marL="0" indent="0">
              <a:buNone/>
            </a:pPr>
            <a:endParaRPr lang="en-US" sz="1200" dirty="0"/>
          </a:p>
          <a:p>
            <a:pPr marL="0" indent="0">
              <a:buNone/>
            </a:pPr>
            <a:r>
              <a:rPr lang="en-US" sz="1200" dirty="0"/>
              <a:t>Database contents (video, audio, text, images)</a:t>
            </a:r>
          </a:p>
          <a:p>
            <a:pPr marL="0" indent="0">
              <a:buNone/>
            </a:pPr>
            <a:endParaRPr lang="en-US" sz="1200" dirty="0"/>
          </a:p>
          <a:p>
            <a:pPr marL="0" indent="0">
              <a:buNone/>
            </a:pPr>
            <a:r>
              <a:rPr lang="en-US" sz="1200" dirty="0"/>
              <a:t>Models, algorithms, scripts</a:t>
            </a:r>
          </a:p>
          <a:p>
            <a:pPr marL="0" indent="0">
              <a:buNone/>
            </a:pPr>
            <a:endParaRPr lang="en-US" sz="1200" dirty="0"/>
          </a:p>
          <a:p>
            <a:pPr marL="0" indent="0">
              <a:buNone/>
            </a:pPr>
            <a:r>
              <a:rPr lang="en-US" sz="1200" dirty="0"/>
              <a:t>Contents of an application (input, output, </a:t>
            </a:r>
            <a:r>
              <a:rPr lang="en-US" sz="1200" dirty="0" err="1"/>
              <a:t>logfiles</a:t>
            </a:r>
            <a:r>
              <a:rPr lang="en-US" sz="1200" dirty="0"/>
              <a:t> for analysis software, simulation software, schemas)</a:t>
            </a:r>
          </a:p>
          <a:p>
            <a:pPr marL="0" indent="0">
              <a:buNone/>
            </a:pPr>
            <a:endParaRPr lang="en-US" sz="1200" dirty="0"/>
          </a:p>
          <a:p>
            <a:pPr marL="0" indent="0">
              <a:buNone/>
            </a:pPr>
            <a:r>
              <a:rPr lang="en-US" sz="1200" dirty="0"/>
              <a:t>Methodologies and workflows</a:t>
            </a:r>
          </a:p>
          <a:p>
            <a:pPr marL="0" indent="0">
              <a:buNone/>
            </a:pPr>
            <a:endParaRPr lang="en-US" sz="1200" dirty="0"/>
          </a:p>
          <a:p>
            <a:pPr marL="0" indent="0">
              <a:buNone/>
            </a:pPr>
            <a:r>
              <a:rPr lang="en-US" sz="1200" dirty="0"/>
              <a:t>Standard operating procedures and protocols</a:t>
            </a:r>
          </a:p>
          <a:p>
            <a:pPr marL="0" indent="0">
              <a:buNone/>
            </a:pPr>
            <a:endParaRPr lang="en-US" sz="1200" dirty="0"/>
          </a:p>
        </p:txBody>
      </p:sp>
      <p:sp>
        <p:nvSpPr>
          <p:cNvPr id="4" name="TextBox 3"/>
          <p:cNvSpPr txBox="1"/>
          <p:nvPr/>
        </p:nvSpPr>
        <p:spPr>
          <a:xfrm>
            <a:off x="5615865" y="5426445"/>
            <a:ext cx="3070935" cy="246221"/>
          </a:xfrm>
          <a:prstGeom prst="rect">
            <a:avLst/>
          </a:prstGeom>
          <a:noFill/>
        </p:spPr>
        <p:txBody>
          <a:bodyPr wrap="none" rtlCol="0">
            <a:spAutoFit/>
          </a:bodyPr>
          <a:lstStyle/>
          <a:p>
            <a:r>
              <a:rPr lang="en-US" sz="1000" dirty="0"/>
              <a:t>http://</a:t>
            </a:r>
            <a:r>
              <a:rPr lang="en-US" sz="1000" dirty="0" err="1"/>
              <a:t>datalib.edina.ac.uk</a:t>
            </a:r>
            <a:r>
              <a:rPr lang="en-US" sz="1000" dirty="0"/>
              <a:t>/mantra/</a:t>
            </a:r>
            <a:r>
              <a:rPr lang="en-US" sz="1000" dirty="0" err="1"/>
              <a:t>researchdataexplained</a:t>
            </a:r>
            <a:r>
              <a:rPr lang="en-US" sz="1000" dirty="0"/>
              <a:t>/</a:t>
            </a:r>
          </a:p>
        </p:txBody>
      </p:sp>
    </p:spTree>
    <p:extLst>
      <p:ext uri="{BB962C8B-B14F-4D97-AF65-F5344CB8AC3E}">
        <p14:creationId xmlns:p14="http://schemas.microsoft.com/office/powerpoint/2010/main" val="4185126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Curation</a:t>
            </a:r>
            <a:endParaRPr lang="en-US" dirty="0"/>
          </a:p>
        </p:txBody>
      </p:sp>
      <p:sp>
        <p:nvSpPr>
          <p:cNvPr id="3" name="Content Placeholder 2"/>
          <p:cNvSpPr>
            <a:spLocks noGrp="1"/>
          </p:cNvSpPr>
          <p:nvPr>
            <p:ph idx="1"/>
          </p:nvPr>
        </p:nvSpPr>
        <p:spPr/>
        <p:txBody>
          <a:bodyPr/>
          <a:lstStyle/>
          <a:p>
            <a:pPr marL="0" indent="0">
              <a:buNone/>
            </a:pPr>
            <a:r>
              <a:rPr lang="en-US" dirty="0" smtClean="0"/>
              <a:t>Traditionally: </a:t>
            </a:r>
          </a:p>
          <a:p>
            <a:pPr marL="0" indent="0">
              <a:buNone/>
            </a:pPr>
            <a:endParaRPr lang="en-US" dirty="0"/>
          </a:p>
        </p:txBody>
      </p:sp>
      <p:pic>
        <p:nvPicPr>
          <p:cNvPr id="4" name="Picture 3"/>
          <p:cNvPicPr>
            <a:picLocks noChangeAspect="1"/>
          </p:cNvPicPr>
          <p:nvPr/>
        </p:nvPicPr>
        <p:blipFill>
          <a:blip r:embed="rId3"/>
          <a:stretch>
            <a:fillRect/>
          </a:stretch>
        </p:blipFill>
        <p:spPr>
          <a:xfrm>
            <a:off x="1716970" y="2381982"/>
            <a:ext cx="5153126" cy="2698017"/>
          </a:xfrm>
          <a:prstGeom prst="rect">
            <a:avLst/>
          </a:prstGeom>
        </p:spPr>
      </p:pic>
    </p:spTree>
    <p:extLst>
      <p:ext uri="{BB962C8B-B14F-4D97-AF65-F5344CB8AC3E}">
        <p14:creationId xmlns:p14="http://schemas.microsoft.com/office/powerpoint/2010/main" val="3699841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Curation (defined)</a:t>
            </a:r>
            <a:endParaRPr lang="en-US" dirty="0"/>
          </a:p>
        </p:txBody>
      </p:sp>
      <p:sp>
        <p:nvSpPr>
          <p:cNvPr id="3" name="Content Placeholder 2"/>
          <p:cNvSpPr>
            <a:spLocks noGrp="1"/>
          </p:cNvSpPr>
          <p:nvPr>
            <p:ph idx="1"/>
          </p:nvPr>
        </p:nvSpPr>
        <p:spPr/>
        <p:txBody>
          <a:bodyPr/>
          <a:lstStyle/>
          <a:p>
            <a:pPr marL="0" indent="0">
              <a:buNone/>
            </a:pPr>
            <a:r>
              <a:rPr lang="en-US" dirty="0" smtClean="0"/>
              <a:t>(Noun)</a:t>
            </a:r>
            <a:endParaRPr lang="en-US" dirty="0"/>
          </a:p>
          <a:p>
            <a:pPr marL="0" indent="0">
              <a:buNone/>
            </a:pPr>
            <a:endParaRPr lang="en-US" dirty="0" smtClean="0"/>
          </a:p>
          <a:p>
            <a:pPr marL="514350" indent="-514350">
              <a:buAutoNum type="arabicPeriod"/>
            </a:pPr>
            <a:r>
              <a:rPr lang="en-US" dirty="0" smtClean="0"/>
              <a:t>Healing, or curing. </a:t>
            </a:r>
          </a:p>
          <a:p>
            <a:pPr marL="514350" indent="-514350">
              <a:buAutoNum type="arabicPeriod"/>
            </a:pPr>
            <a:r>
              <a:rPr lang="en-US" dirty="0" smtClean="0"/>
              <a:t>Guardianship.</a:t>
            </a:r>
            <a:endParaRPr lang="en-US" dirty="0"/>
          </a:p>
        </p:txBody>
      </p:sp>
    </p:spTree>
    <p:extLst>
      <p:ext uri="{BB962C8B-B14F-4D97-AF65-F5344CB8AC3E}">
        <p14:creationId xmlns:p14="http://schemas.microsoft.com/office/powerpoint/2010/main" val="2408985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this session will include:</a:t>
            </a:r>
            <a:endParaRPr lang="en-US" dirty="0"/>
          </a:p>
        </p:txBody>
      </p:sp>
      <p:sp>
        <p:nvSpPr>
          <p:cNvPr id="3" name="Content Placeholder 2"/>
          <p:cNvSpPr>
            <a:spLocks noGrp="1"/>
          </p:cNvSpPr>
          <p:nvPr>
            <p:ph idx="1"/>
          </p:nvPr>
        </p:nvSpPr>
        <p:spPr>
          <a:xfrm>
            <a:off x="457200" y="1830010"/>
            <a:ext cx="8229600" cy="3901487"/>
          </a:xfrm>
        </p:spPr>
        <p:txBody>
          <a:bodyPr>
            <a:normAutofit fontScale="92500" lnSpcReduction="20000"/>
          </a:bodyPr>
          <a:lstStyle/>
          <a:p>
            <a:r>
              <a:rPr lang="en-US" dirty="0" smtClean="0"/>
              <a:t>What is Data Curation</a:t>
            </a:r>
          </a:p>
          <a:p>
            <a:r>
              <a:rPr lang="en-US" dirty="0" smtClean="0"/>
              <a:t>Why do data curation?</a:t>
            </a:r>
          </a:p>
          <a:p>
            <a:r>
              <a:rPr lang="en-US" dirty="0" smtClean="0"/>
              <a:t>Core Concepts in Data Curation</a:t>
            </a:r>
          </a:p>
          <a:p>
            <a:pPr lvl="1"/>
            <a:r>
              <a:rPr lang="en-US" dirty="0" smtClean="0"/>
              <a:t>Management</a:t>
            </a:r>
          </a:p>
          <a:p>
            <a:pPr lvl="1"/>
            <a:r>
              <a:rPr lang="en-US" dirty="0" smtClean="0"/>
              <a:t>Presentation</a:t>
            </a:r>
          </a:p>
          <a:p>
            <a:pPr lvl="1"/>
            <a:r>
              <a:rPr lang="en-US" dirty="0" smtClean="0"/>
              <a:t>Preservation</a:t>
            </a:r>
          </a:p>
          <a:p>
            <a:r>
              <a:rPr lang="en-US" dirty="0" smtClean="0"/>
              <a:t>Overview of Life Cycle models</a:t>
            </a:r>
          </a:p>
          <a:p>
            <a:pPr lvl="1"/>
            <a:r>
              <a:rPr lang="en-US" dirty="0" smtClean="0"/>
              <a:t>DCC</a:t>
            </a:r>
          </a:p>
          <a:p>
            <a:pPr lvl="1"/>
            <a:r>
              <a:rPr lang="en-US" dirty="0" smtClean="0"/>
              <a:t>OAIS</a:t>
            </a:r>
          </a:p>
          <a:p>
            <a:endParaRPr lang="en-US" dirty="0" smtClean="0"/>
          </a:p>
        </p:txBody>
      </p:sp>
    </p:spTree>
    <p:extLst>
      <p:ext uri="{BB962C8B-B14F-4D97-AF65-F5344CB8AC3E}">
        <p14:creationId xmlns:p14="http://schemas.microsoft.com/office/powerpoint/2010/main" val="4133957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Curation in digital context</a:t>
            </a:r>
            <a:endParaRPr lang="en-US" dirty="0"/>
          </a:p>
        </p:txBody>
      </p:sp>
      <p:pic>
        <p:nvPicPr>
          <p:cNvPr id="5" name="Content Placeholder 4"/>
          <p:cNvPicPr>
            <a:picLocks noGrp="1" noChangeAspect="1"/>
          </p:cNvPicPr>
          <p:nvPr>
            <p:ph idx="1"/>
          </p:nvPr>
        </p:nvPicPr>
        <p:blipFill>
          <a:blip r:embed="rId3"/>
          <a:srcRect l="2118" r="2118"/>
          <a:stretch>
            <a:fillRect/>
          </a:stretch>
        </p:blipFill>
        <p:spPr>
          <a:xfrm>
            <a:off x="1584475" y="1611742"/>
            <a:ext cx="6449181" cy="3546801"/>
          </a:xfrm>
        </p:spPr>
      </p:pic>
    </p:spTree>
    <p:extLst>
      <p:ext uri="{BB962C8B-B14F-4D97-AF65-F5344CB8AC3E}">
        <p14:creationId xmlns:p14="http://schemas.microsoft.com/office/powerpoint/2010/main" val="2172798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Management</a:t>
            </a:r>
            <a:endParaRPr lang="en-US" dirty="0"/>
          </a:p>
        </p:txBody>
      </p:sp>
      <p:sp>
        <p:nvSpPr>
          <p:cNvPr id="3" name="Content Placeholder 2"/>
          <p:cNvSpPr>
            <a:spLocks noGrp="1"/>
          </p:cNvSpPr>
          <p:nvPr>
            <p:ph idx="1"/>
          </p:nvPr>
        </p:nvSpPr>
        <p:spPr/>
        <p:txBody>
          <a:bodyPr/>
          <a:lstStyle/>
          <a:p>
            <a:r>
              <a:rPr lang="en-US" dirty="0" smtClean="0"/>
              <a:t>Plan for collection, analysis, archiving stages of research</a:t>
            </a:r>
          </a:p>
          <a:p>
            <a:pPr lvl="1"/>
            <a:r>
              <a:rPr lang="en-US" dirty="0" smtClean="0"/>
              <a:t>File naming convention</a:t>
            </a:r>
          </a:p>
          <a:p>
            <a:pPr lvl="1"/>
            <a:r>
              <a:rPr lang="en-US" dirty="0" smtClean="0"/>
              <a:t>Version control system</a:t>
            </a:r>
          </a:p>
          <a:p>
            <a:pPr lvl="1"/>
            <a:r>
              <a:rPr lang="en-US" dirty="0" smtClean="0"/>
              <a:t>Storage redundancy </a:t>
            </a:r>
          </a:p>
          <a:p>
            <a:pPr lvl="1"/>
            <a:r>
              <a:rPr lang="en-US" dirty="0" smtClean="0"/>
              <a:t>Archiving / Deleting</a:t>
            </a:r>
          </a:p>
        </p:txBody>
      </p:sp>
    </p:spTree>
    <p:extLst>
      <p:ext uri="{BB962C8B-B14F-4D97-AF65-F5344CB8AC3E}">
        <p14:creationId xmlns:p14="http://schemas.microsoft.com/office/powerpoint/2010/main" val="4160236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a:t>
            </a:r>
            <a:endParaRPr lang="en-US" dirty="0"/>
          </a:p>
        </p:txBody>
      </p:sp>
      <p:sp>
        <p:nvSpPr>
          <p:cNvPr id="3" name="Content Placeholder 2"/>
          <p:cNvSpPr>
            <a:spLocks noGrp="1"/>
          </p:cNvSpPr>
          <p:nvPr>
            <p:ph idx="1"/>
          </p:nvPr>
        </p:nvSpPr>
        <p:spPr/>
        <p:txBody>
          <a:bodyPr/>
          <a:lstStyle/>
          <a:p>
            <a:r>
              <a:rPr lang="en-US" dirty="0" smtClean="0"/>
              <a:t>Data structure (database, format, </a:t>
            </a:r>
            <a:r>
              <a:rPr lang="en-US" dirty="0" err="1" smtClean="0"/>
              <a:t>etc</a:t>
            </a:r>
            <a:r>
              <a:rPr lang="en-US" dirty="0" smtClean="0"/>
              <a:t>)</a:t>
            </a:r>
          </a:p>
          <a:p>
            <a:r>
              <a:rPr lang="en-US" dirty="0" smtClean="0"/>
              <a:t>Cleaning / Normalizing of data</a:t>
            </a:r>
          </a:p>
          <a:p>
            <a:r>
              <a:rPr lang="en-US" dirty="0" smtClean="0"/>
              <a:t>Publication (on the web, in domain repository)</a:t>
            </a:r>
          </a:p>
          <a:p>
            <a:r>
              <a:rPr lang="en-US" dirty="0" smtClean="0"/>
              <a:t>Figures and Tables for journal publication</a:t>
            </a:r>
          </a:p>
          <a:p>
            <a:pPr marL="0" indent="0">
              <a:buNone/>
            </a:pPr>
            <a:endParaRPr lang="en-US" dirty="0" smtClean="0"/>
          </a:p>
        </p:txBody>
      </p:sp>
    </p:spTree>
    <p:extLst>
      <p:ext uri="{BB962C8B-B14F-4D97-AF65-F5344CB8AC3E}">
        <p14:creationId xmlns:p14="http://schemas.microsoft.com/office/powerpoint/2010/main" val="287599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Preservation</a:t>
            </a:r>
            <a:endParaRPr lang="en-US" dirty="0"/>
          </a:p>
        </p:txBody>
      </p:sp>
      <p:sp>
        <p:nvSpPr>
          <p:cNvPr id="3" name="Content Placeholder 2"/>
          <p:cNvSpPr>
            <a:spLocks noGrp="1"/>
          </p:cNvSpPr>
          <p:nvPr>
            <p:ph idx="1"/>
          </p:nvPr>
        </p:nvSpPr>
        <p:spPr/>
        <p:txBody>
          <a:bodyPr/>
          <a:lstStyle/>
          <a:p>
            <a:r>
              <a:rPr lang="en-US" dirty="0" smtClean="0"/>
              <a:t>Long-term storage that ensures</a:t>
            </a:r>
          </a:p>
          <a:p>
            <a:pPr lvl="1"/>
            <a:r>
              <a:rPr lang="en-US" dirty="0" smtClean="0"/>
              <a:t>Bit-stream preservation</a:t>
            </a:r>
          </a:p>
          <a:p>
            <a:pPr lvl="1"/>
            <a:r>
              <a:rPr lang="en-US" dirty="0" smtClean="0"/>
              <a:t>Audit </a:t>
            </a:r>
            <a:r>
              <a:rPr lang="en-US" dirty="0" smtClean="0"/>
              <a:t>files</a:t>
            </a:r>
          </a:p>
          <a:p>
            <a:pPr lvl="1"/>
            <a:r>
              <a:rPr lang="en-US" dirty="0" smtClean="0"/>
              <a:t>Migration of content </a:t>
            </a:r>
            <a:r>
              <a:rPr lang="en-US" dirty="0" smtClean="0"/>
              <a:t>to new media</a:t>
            </a:r>
          </a:p>
          <a:p>
            <a:pPr lvl="1"/>
            <a:endParaRPr lang="en-US" dirty="0" smtClean="0"/>
          </a:p>
          <a:p>
            <a:endParaRPr lang="en-US" dirty="0" smtClean="0"/>
          </a:p>
        </p:txBody>
      </p:sp>
    </p:spTree>
    <p:extLst>
      <p:ext uri="{BB962C8B-B14F-4D97-AF65-F5344CB8AC3E}">
        <p14:creationId xmlns:p14="http://schemas.microsoft.com/office/powerpoint/2010/main" val="1150425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this session will include:</a:t>
            </a:r>
            <a:endParaRPr lang="en-US" dirty="0"/>
          </a:p>
        </p:txBody>
      </p:sp>
      <p:sp>
        <p:nvSpPr>
          <p:cNvPr id="3" name="Content Placeholder 2"/>
          <p:cNvSpPr>
            <a:spLocks noGrp="1"/>
          </p:cNvSpPr>
          <p:nvPr>
            <p:ph idx="1"/>
          </p:nvPr>
        </p:nvSpPr>
        <p:spPr>
          <a:xfrm>
            <a:off x="457200" y="1830010"/>
            <a:ext cx="8229600" cy="3901487"/>
          </a:xfrm>
        </p:spPr>
        <p:txBody>
          <a:bodyPr>
            <a:normAutofit fontScale="92500" lnSpcReduction="20000"/>
          </a:bodyPr>
          <a:lstStyle/>
          <a:p>
            <a:r>
              <a:rPr lang="en-US" dirty="0" smtClean="0">
                <a:solidFill>
                  <a:srgbClr val="D9D9D9"/>
                </a:solidFill>
              </a:rPr>
              <a:t>What is Data Curation</a:t>
            </a:r>
          </a:p>
          <a:p>
            <a:r>
              <a:rPr lang="en-US" dirty="0" smtClean="0">
                <a:solidFill>
                  <a:srgbClr val="D9D9D9"/>
                </a:solidFill>
              </a:rPr>
              <a:t>Why do data curation?</a:t>
            </a:r>
          </a:p>
          <a:p>
            <a:r>
              <a:rPr lang="en-US" dirty="0" smtClean="0">
                <a:solidFill>
                  <a:srgbClr val="D9D9D9"/>
                </a:solidFill>
              </a:rPr>
              <a:t>Core Concepts in Data Curation</a:t>
            </a:r>
          </a:p>
          <a:p>
            <a:pPr lvl="1"/>
            <a:r>
              <a:rPr lang="en-US" dirty="0" smtClean="0">
                <a:solidFill>
                  <a:srgbClr val="D9D9D9"/>
                </a:solidFill>
              </a:rPr>
              <a:t>Management</a:t>
            </a:r>
          </a:p>
          <a:p>
            <a:pPr lvl="1"/>
            <a:r>
              <a:rPr lang="en-US" dirty="0" smtClean="0">
                <a:solidFill>
                  <a:srgbClr val="D9D9D9"/>
                </a:solidFill>
              </a:rPr>
              <a:t>Presentation</a:t>
            </a:r>
          </a:p>
          <a:p>
            <a:pPr lvl="1"/>
            <a:r>
              <a:rPr lang="en-US" dirty="0" smtClean="0">
                <a:solidFill>
                  <a:srgbClr val="D9D9D9"/>
                </a:solidFill>
              </a:rPr>
              <a:t>Preservation</a:t>
            </a:r>
          </a:p>
          <a:p>
            <a:r>
              <a:rPr lang="en-US" dirty="0" smtClean="0"/>
              <a:t>Overview of Life Cycle models</a:t>
            </a:r>
          </a:p>
          <a:p>
            <a:pPr lvl="1"/>
            <a:r>
              <a:rPr lang="en-US" dirty="0" smtClean="0"/>
              <a:t>DCC</a:t>
            </a:r>
          </a:p>
          <a:p>
            <a:pPr lvl="1"/>
            <a:r>
              <a:rPr lang="en-US" dirty="0" smtClean="0"/>
              <a:t>OAIS</a:t>
            </a:r>
          </a:p>
          <a:p>
            <a:endParaRPr lang="en-US" dirty="0" smtClean="0"/>
          </a:p>
        </p:txBody>
      </p:sp>
    </p:spTree>
    <p:extLst>
      <p:ext uri="{BB962C8B-B14F-4D97-AF65-F5344CB8AC3E}">
        <p14:creationId xmlns:p14="http://schemas.microsoft.com/office/powerpoint/2010/main" val="1780412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“The active and on-going management of data through its </a:t>
            </a:r>
            <a:r>
              <a:rPr lang="en-US" b="1" dirty="0" smtClean="0"/>
              <a:t>lifecycle of use</a:t>
            </a:r>
            <a:r>
              <a:rPr lang="en-US" dirty="0" smtClean="0"/>
              <a:t>, including preservation and re-use” </a:t>
            </a:r>
          </a:p>
          <a:p>
            <a:pPr marL="0" indent="0">
              <a:buNone/>
            </a:pPr>
            <a:r>
              <a:rPr lang="en-US" dirty="0"/>
              <a:t>	</a:t>
            </a:r>
            <a:r>
              <a:rPr lang="en-US" dirty="0" smtClean="0"/>
              <a:t>GLSIS Definition</a:t>
            </a:r>
            <a:endParaRPr lang="en-US" dirty="0"/>
          </a:p>
        </p:txBody>
      </p:sp>
    </p:spTree>
    <p:extLst>
      <p:ext uri="{BB962C8B-B14F-4D97-AF65-F5344CB8AC3E}">
        <p14:creationId xmlns:p14="http://schemas.microsoft.com/office/powerpoint/2010/main" val="1788787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your data grow?”</a:t>
            </a:r>
            <a:endParaRPr lang="en-US" dirty="0"/>
          </a:p>
        </p:txBody>
      </p:sp>
      <p:pic>
        <p:nvPicPr>
          <p:cNvPr id="4" name="Picture 3" descr="455028a-i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1445" y="1417638"/>
            <a:ext cx="5080000" cy="4216400"/>
          </a:xfrm>
          <a:prstGeom prst="rect">
            <a:avLst/>
          </a:prstGeom>
        </p:spPr>
      </p:pic>
      <p:sp>
        <p:nvSpPr>
          <p:cNvPr id="5" name="TextBox 4"/>
          <p:cNvSpPr txBox="1"/>
          <p:nvPr/>
        </p:nvSpPr>
        <p:spPr>
          <a:xfrm>
            <a:off x="7196667" y="4987707"/>
            <a:ext cx="1820333" cy="646331"/>
          </a:xfrm>
          <a:prstGeom prst="rect">
            <a:avLst/>
          </a:prstGeom>
          <a:noFill/>
        </p:spPr>
        <p:txBody>
          <a:bodyPr wrap="square" rtlCol="0">
            <a:spAutoFit/>
          </a:bodyPr>
          <a:lstStyle/>
          <a:p>
            <a:r>
              <a:rPr lang="en-US" dirty="0" smtClean="0"/>
              <a:t>From </a:t>
            </a:r>
          </a:p>
          <a:p>
            <a:r>
              <a:rPr lang="en-US" dirty="0" smtClean="0"/>
              <a:t>Lynch, 2008</a:t>
            </a:r>
            <a:endParaRPr lang="en-US" dirty="0"/>
          </a:p>
        </p:txBody>
      </p:sp>
    </p:spTree>
    <p:extLst>
      <p:ext uri="{BB962C8B-B14F-4D97-AF65-F5344CB8AC3E}">
        <p14:creationId xmlns:p14="http://schemas.microsoft.com/office/powerpoint/2010/main" val="1453543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lifecycles?</a:t>
            </a:r>
            <a:endParaRPr lang="en-US" dirty="0"/>
          </a:p>
        </p:txBody>
      </p:sp>
      <p:sp>
        <p:nvSpPr>
          <p:cNvPr id="3" name="Content Placeholder 2"/>
          <p:cNvSpPr>
            <a:spLocks noGrp="1"/>
          </p:cNvSpPr>
          <p:nvPr>
            <p:ph idx="1"/>
          </p:nvPr>
        </p:nvSpPr>
        <p:spPr/>
        <p:txBody>
          <a:bodyPr>
            <a:normAutofit/>
          </a:bodyPr>
          <a:lstStyle/>
          <a:p>
            <a:pPr marL="0" indent="0">
              <a:buNone/>
            </a:pPr>
            <a:r>
              <a:rPr lang="en-US" i="1" dirty="0" smtClean="0"/>
              <a:t>“much </a:t>
            </a:r>
            <a:r>
              <a:rPr lang="en-US" i="1" dirty="0"/>
              <a:t>of the most crucial information required for effective long-term curation and reuse must be captured at the </a:t>
            </a:r>
            <a:r>
              <a:rPr lang="en-US" i="1" dirty="0" err="1"/>
              <a:t>conceptualisation</a:t>
            </a:r>
            <a:r>
              <a:rPr lang="en-US" i="1" dirty="0"/>
              <a:t> and collection stages." </a:t>
            </a:r>
            <a:r>
              <a:rPr lang="en-US" i="1" dirty="0" smtClean="0"/>
              <a:t> - </a:t>
            </a:r>
            <a:r>
              <a:rPr lang="en-US" dirty="0" smtClean="0"/>
              <a:t>(IDCC, 2014)</a:t>
            </a:r>
          </a:p>
          <a:p>
            <a:pPr marL="0" indent="0">
              <a:buNone/>
            </a:pPr>
            <a:endParaRPr lang="en-US" dirty="0" smtClean="0"/>
          </a:p>
          <a:p>
            <a:pPr marL="0" indent="0" algn="ctr">
              <a:buNone/>
            </a:pPr>
            <a:r>
              <a:rPr lang="en-US" dirty="0" smtClean="0"/>
              <a:t>We </a:t>
            </a:r>
            <a:r>
              <a:rPr lang="en-US" dirty="0" smtClean="0"/>
              <a:t>need more than a finished data product to curate a finished data </a:t>
            </a:r>
            <a:r>
              <a:rPr lang="en-US" dirty="0" smtClean="0"/>
              <a:t>product. </a:t>
            </a:r>
            <a:r>
              <a:rPr lang="en-US" dirty="0" smtClean="0"/>
              <a:t>Lifecycle models help provide context.</a:t>
            </a:r>
            <a:endParaRPr lang="en-US" dirty="0" smtClean="0"/>
          </a:p>
        </p:txBody>
      </p:sp>
    </p:spTree>
    <p:extLst>
      <p:ext uri="{BB962C8B-B14F-4D97-AF65-F5344CB8AC3E}">
        <p14:creationId xmlns:p14="http://schemas.microsoft.com/office/powerpoint/2010/main" val="1929600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Lifecycle Review</a:t>
            </a:r>
            <a:endParaRPr lang="en-US" dirty="0"/>
          </a:p>
        </p:txBody>
      </p:sp>
      <p:sp>
        <p:nvSpPr>
          <p:cNvPr id="3" name="Content Placeholder 2"/>
          <p:cNvSpPr>
            <a:spLocks noGrp="1"/>
          </p:cNvSpPr>
          <p:nvPr>
            <p:ph idx="1"/>
          </p:nvPr>
        </p:nvSpPr>
        <p:spPr/>
        <p:txBody>
          <a:bodyPr/>
          <a:lstStyle/>
          <a:p>
            <a:r>
              <a:rPr lang="en-US" dirty="0" smtClean="0"/>
              <a:t>Two models, different scales</a:t>
            </a:r>
            <a:endParaRPr lang="en-US" dirty="0" smtClean="0"/>
          </a:p>
          <a:p>
            <a:r>
              <a:rPr lang="en-US" dirty="0" smtClean="0"/>
              <a:t>OAIS </a:t>
            </a:r>
            <a:r>
              <a:rPr lang="en-US" dirty="0" smtClean="0"/>
              <a:t>Reference </a:t>
            </a:r>
            <a:r>
              <a:rPr lang="en-US" dirty="0" smtClean="0"/>
              <a:t>Model</a:t>
            </a:r>
          </a:p>
          <a:p>
            <a:pPr lvl="1"/>
            <a:r>
              <a:rPr lang="en-US" dirty="0" smtClean="0"/>
              <a:t>Model of repository actions</a:t>
            </a:r>
          </a:p>
          <a:p>
            <a:r>
              <a:rPr lang="en-US" dirty="0" smtClean="0"/>
              <a:t>DCC lifecycle</a:t>
            </a:r>
          </a:p>
          <a:p>
            <a:pPr lvl="1"/>
            <a:r>
              <a:rPr lang="en-US" dirty="0" smtClean="0"/>
              <a:t>Model of data production and curatorial workflows</a:t>
            </a:r>
            <a:endParaRPr lang="en-US" dirty="0" smtClean="0"/>
          </a:p>
        </p:txBody>
      </p:sp>
    </p:spTree>
    <p:extLst>
      <p:ext uri="{BB962C8B-B14F-4D97-AF65-F5344CB8AC3E}">
        <p14:creationId xmlns:p14="http://schemas.microsoft.com/office/powerpoint/2010/main" val="843296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14773"/>
            <a:ext cx="7772400" cy="1470025"/>
          </a:xfrm>
        </p:spPr>
        <p:txBody>
          <a:bodyPr>
            <a:normAutofit/>
          </a:bodyPr>
          <a:lstStyle/>
          <a:p>
            <a:r>
              <a:rPr lang="en-US" b="1" dirty="0" smtClean="0"/>
              <a:t>OAIS Reference Model</a:t>
            </a:r>
            <a:endParaRPr lang="en-US" dirty="0"/>
          </a:p>
        </p:txBody>
      </p:sp>
      <p:pic>
        <p:nvPicPr>
          <p:cNvPr id="5" name="Picture 4" descr="DCWS_Bann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9782"/>
            <a:ext cx="9144000" cy="1088218"/>
          </a:xfrm>
          <a:prstGeom prst="rect">
            <a:avLst/>
          </a:prstGeom>
        </p:spPr>
      </p:pic>
    </p:spTree>
    <p:extLst>
      <p:ext uri="{BB962C8B-B14F-4D97-AF65-F5344CB8AC3E}">
        <p14:creationId xmlns:p14="http://schemas.microsoft.com/office/powerpoint/2010/main" val="94617712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1659118" y="4096743"/>
            <a:ext cx="4929555" cy="1200329"/>
          </a:xfrm>
          <a:prstGeom prst="rect">
            <a:avLst/>
          </a:prstGeom>
          <a:solidFill>
            <a:srgbClr val="F4F4E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endParaRPr lang="en-US" altLang="en-US" sz="900" dirty="0" smtClean="0">
              <a:solidFill>
                <a:srgbClr val="333333"/>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3366"/>
                </a:solidFill>
                <a:effectLst/>
                <a:latin typeface="Consolas" panose="020B0609020204030204" pitchFamily="49" charset="0"/>
                <a:cs typeface="Consolas" panose="020B0609020204030204" pitchFamily="49" charset="0"/>
              </a:rPr>
              <a:t>"title"</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880000"/>
                </a:solidFill>
                <a:effectLst/>
                <a:latin typeface="Consolas" panose="020B0609020204030204" pitchFamily="49" charset="0"/>
                <a:cs typeface="Consolas" panose="020B0609020204030204" pitchFamily="49" charset="0"/>
              </a:rPr>
              <a:t>Example Schema</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3366"/>
                </a:solidFill>
                <a:effectLst/>
                <a:latin typeface="Consolas" panose="020B0609020204030204" pitchFamily="49" charset="0"/>
                <a:cs typeface="Consolas" panose="020B0609020204030204" pitchFamily="49" charset="0"/>
              </a:rPr>
              <a:t>"type"</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880000"/>
                </a:solidFill>
                <a:effectLst/>
                <a:latin typeface="Consolas" panose="020B0609020204030204" pitchFamily="49" charset="0"/>
                <a:cs typeface="Consolas" panose="020B0609020204030204" pitchFamily="49" charset="0"/>
              </a:rPr>
              <a:t>object</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003366"/>
                </a:solidFill>
                <a:effectLst/>
                <a:latin typeface="Consolas" panose="020B0609020204030204" pitchFamily="49" charset="0"/>
                <a:cs typeface="Consolas" panose="020B0609020204030204" pitchFamily="49" charset="0"/>
              </a:rPr>
              <a:t>"properties"</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endParaRPr lang="en-US" altLang="en-US" sz="900" i="1" dirty="0" smtClean="0">
              <a:solidFill>
                <a:srgbClr val="0088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i="1" dirty="0" smtClean="0">
                <a:solidFill>
                  <a:srgbClr val="008800"/>
                </a:solidFill>
                <a:latin typeface="Consolas" panose="020B0609020204030204" pitchFamily="49" charset="0"/>
                <a:cs typeface="Consolas" panose="020B0609020204030204" pitchFamily="49" charset="0"/>
              </a:rPr>
              <a:t>“</a:t>
            </a:r>
            <a:r>
              <a:rPr kumimoji="0" lang="en-US" altLang="en-US" sz="900" b="0" i="1" u="none" strike="noStrike" cap="none" normalizeH="0" baseline="0" dirty="0" err="1" smtClean="0">
                <a:ln>
                  <a:noFill/>
                </a:ln>
                <a:solidFill>
                  <a:srgbClr val="008800"/>
                </a:solidFill>
                <a:effectLst/>
                <a:latin typeface="Consolas" panose="020B0609020204030204" pitchFamily="49" charset="0"/>
                <a:cs typeface="Consolas" panose="020B0609020204030204" pitchFamily="49" charset="0"/>
              </a:rPr>
              <a:t>firstName</a:t>
            </a:r>
            <a:r>
              <a:rPr kumimoji="0" lang="en-US" altLang="en-US" sz="900" b="0" i="1" u="none" strike="noStrike" cap="none" normalizeH="0" baseline="0" dirty="0" smtClean="0">
                <a:ln>
                  <a:noFill/>
                </a:ln>
                <a:solidFill>
                  <a:srgbClr val="008800"/>
                </a:solidFill>
                <a:effectLst/>
                <a:latin typeface="Consolas" panose="020B0609020204030204" pitchFamily="49" charset="0"/>
                <a:cs typeface="Consolas" panose="020B0609020204030204" pitchFamily="49" charset="0"/>
              </a:rPr>
              <a:t>"</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003366"/>
                </a:solidFill>
                <a:effectLst/>
                <a:latin typeface="Consolas" panose="020B0609020204030204" pitchFamily="49" charset="0"/>
                <a:cs typeface="Consolas" panose="020B0609020204030204" pitchFamily="49" charset="0"/>
              </a:rPr>
              <a:t>"type"</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880000"/>
                </a:solidFill>
                <a:effectLst/>
                <a:latin typeface="Consolas" panose="020B0609020204030204" pitchFamily="49" charset="0"/>
                <a:cs typeface="Consolas" panose="020B0609020204030204" pitchFamily="49" charset="0"/>
              </a:rPr>
              <a:t>string</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b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br>
            <a:r>
              <a:rPr kumimoji="0" lang="en-US" altLang="en-US" sz="900" b="0" i="1" u="none" strike="noStrike" cap="none" normalizeH="0" baseline="0" dirty="0" smtClean="0">
                <a:ln>
                  <a:noFill/>
                </a:ln>
                <a:solidFill>
                  <a:srgbClr val="008800"/>
                </a:solidFill>
                <a:effectLst/>
                <a:latin typeface="Consolas" panose="020B0609020204030204" pitchFamily="49" charset="0"/>
                <a:cs typeface="Consolas" panose="020B0609020204030204" pitchFamily="49" charset="0"/>
              </a:rPr>
              <a:t>"</a:t>
            </a:r>
            <a:r>
              <a:rPr kumimoji="0" lang="en-US" altLang="en-US" sz="900" b="0" i="1" u="none" strike="noStrike" cap="none" normalizeH="0" baseline="0" dirty="0" err="1" smtClean="0">
                <a:ln>
                  <a:noFill/>
                </a:ln>
                <a:solidFill>
                  <a:srgbClr val="008800"/>
                </a:solidFill>
                <a:effectLst/>
                <a:latin typeface="Consolas" panose="020B0609020204030204" pitchFamily="49" charset="0"/>
                <a:cs typeface="Consolas" panose="020B0609020204030204" pitchFamily="49" charset="0"/>
              </a:rPr>
              <a:t>lastName</a:t>
            </a:r>
            <a:r>
              <a:rPr kumimoji="0" lang="en-US" altLang="en-US" sz="900" b="0" i="1" u="none" strike="noStrike" cap="none" normalizeH="0" baseline="0" dirty="0" smtClean="0">
                <a:ln>
                  <a:noFill/>
                </a:ln>
                <a:solidFill>
                  <a:srgbClr val="008800"/>
                </a:solidFill>
                <a:effectLst/>
                <a:latin typeface="Consolas" panose="020B0609020204030204" pitchFamily="49" charset="0"/>
                <a:cs typeface="Consolas" panose="020B0609020204030204" pitchFamily="49" charset="0"/>
              </a:rPr>
              <a:t>"</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003366"/>
                </a:solidFill>
                <a:effectLst/>
                <a:latin typeface="Consolas" panose="020B0609020204030204" pitchFamily="49" charset="0"/>
                <a:cs typeface="Consolas" panose="020B0609020204030204" pitchFamily="49" charset="0"/>
              </a:rPr>
              <a:t>"type"</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880000"/>
                </a:solidFill>
                <a:effectLst/>
                <a:latin typeface="Consolas" panose="020B0609020204030204" pitchFamily="49" charset="0"/>
                <a:cs typeface="Consolas" panose="020B0609020204030204" pitchFamily="49" charset="0"/>
              </a:rPr>
              <a:t>string</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smtClean="0">
                <a:ln>
                  <a:noFill/>
                </a:ln>
                <a:solidFill>
                  <a:srgbClr val="008800"/>
                </a:solidFill>
                <a:effectLst/>
                <a:latin typeface="Consolas" panose="020B0609020204030204" pitchFamily="49" charset="0"/>
                <a:cs typeface="Consolas" panose="020B0609020204030204" pitchFamily="49" charset="0"/>
              </a:rPr>
              <a:t>"age"</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003366"/>
                </a:solidFill>
                <a:effectLst/>
                <a:latin typeface="Consolas" panose="020B0609020204030204" pitchFamily="49" charset="0"/>
                <a:cs typeface="Consolas" panose="020B0609020204030204" pitchFamily="49" charset="0"/>
              </a:rPr>
              <a:t>"description"</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880000"/>
                </a:solidFill>
                <a:effectLst/>
                <a:latin typeface="Consolas" panose="020B0609020204030204" pitchFamily="49" charset="0"/>
                <a:cs typeface="Consolas" panose="020B0609020204030204" pitchFamily="49" charset="0"/>
              </a:rPr>
              <a:t>Age in years</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003366"/>
                </a:solidFill>
                <a:effectLst/>
                <a:latin typeface="Consolas" panose="020B0609020204030204" pitchFamily="49" charset="0"/>
                <a:cs typeface="Consolas" panose="020B0609020204030204" pitchFamily="49" charset="0"/>
              </a:rPr>
              <a:t>"type"</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880000"/>
                </a:solidFill>
                <a:effectLst/>
                <a:latin typeface="Consolas" panose="020B0609020204030204" pitchFamily="49" charset="0"/>
                <a:cs typeface="Consolas" panose="020B0609020204030204" pitchFamily="49" charset="0"/>
              </a:rPr>
              <a:t>integer</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003366"/>
                </a:solidFill>
                <a:effectLst/>
                <a:latin typeface="Consolas" panose="020B0609020204030204" pitchFamily="49" charset="0"/>
                <a:cs typeface="Consolas" panose="020B0609020204030204" pitchFamily="49" charset="0"/>
              </a:rPr>
              <a:t>"minimum"</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666600"/>
                </a:solidFill>
                <a:effectLst/>
                <a:latin typeface="Consolas" panose="020B0609020204030204" pitchFamily="49" charset="0"/>
                <a:cs typeface="Consolas" panose="020B0609020204030204" pitchFamily="49" charset="0"/>
              </a:rPr>
              <a:t>0</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b="1" dirty="0" smtClean="0">
                <a:solidFill>
                  <a:srgbClr val="333333"/>
                </a:solidFill>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003366"/>
                </a:solidFill>
                <a:effectLst/>
                <a:latin typeface="Consolas" panose="020B0609020204030204" pitchFamily="49" charset="0"/>
                <a:cs typeface="Consolas" panose="020B0609020204030204" pitchFamily="49" charset="0"/>
              </a:rPr>
              <a:t>"required"</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err="1" smtClean="0">
                <a:ln>
                  <a:noFill/>
                </a:ln>
                <a:solidFill>
                  <a:srgbClr val="880000"/>
                </a:solidFill>
                <a:effectLst/>
                <a:latin typeface="Consolas" panose="020B0609020204030204" pitchFamily="49" charset="0"/>
                <a:cs typeface="Consolas" panose="020B0609020204030204" pitchFamily="49" charset="0"/>
              </a:rPr>
              <a:t>firstName</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err="1" smtClean="0">
                <a:ln>
                  <a:noFill/>
                </a:ln>
                <a:solidFill>
                  <a:srgbClr val="880000"/>
                </a:solidFill>
                <a:effectLst/>
                <a:latin typeface="Consolas" panose="020B0609020204030204" pitchFamily="49" charset="0"/>
                <a:cs typeface="Consolas" panose="020B0609020204030204" pitchFamily="49" charset="0"/>
              </a:rPr>
              <a:t>lastName</a:t>
            </a: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4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664590" y="2817880"/>
            <a:ext cx="8215460" cy="400110"/>
          </a:xfrm>
          <a:prstGeom prst="rect">
            <a:avLst/>
          </a:prstGeom>
        </p:spPr>
        <p:txBody>
          <a:bodyPr wrap="square">
            <a:spAutoFit/>
          </a:bodyPr>
          <a:lstStyle/>
          <a:p>
            <a:r>
              <a:rPr lang="en-US" sz="1000" dirty="0"/>
              <a:t>title,type,properties.firstName.type,properties.lastName.type,properties.age.description,properties.age.type,properties.age.minimum,required.0,required.1</a:t>
            </a:r>
          </a:p>
          <a:p>
            <a:r>
              <a:rPr lang="en-US" sz="1000" dirty="0"/>
              <a:t>Example </a:t>
            </a:r>
            <a:r>
              <a:rPr lang="en-US" sz="1000" dirty="0" err="1"/>
              <a:t>Schema,object,string,string,Age</a:t>
            </a:r>
            <a:r>
              <a:rPr lang="en-US" sz="1000" dirty="0"/>
              <a:t> in years,integer,0,firstName,lastName</a:t>
            </a:r>
          </a:p>
        </p:txBody>
      </p:sp>
      <p:graphicFrame>
        <p:nvGraphicFramePr>
          <p:cNvPr id="7" name="Table 6"/>
          <p:cNvGraphicFramePr>
            <a:graphicFrameLocks noGrp="1"/>
          </p:cNvGraphicFramePr>
          <p:nvPr>
            <p:extLst>
              <p:ext uri="{D42A27DB-BD31-4B8C-83A1-F6EECF244321}">
                <p14:modId xmlns:p14="http://schemas.microsoft.com/office/powerpoint/2010/main" val="1814695524"/>
              </p:ext>
            </p:extLst>
          </p:nvPr>
        </p:nvGraphicFramePr>
        <p:xfrm>
          <a:off x="579749" y="1077089"/>
          <a:ext cx="8229600" cy="731520"/>
        </p:xfrm>
        <a:graphic>
          <a:graphicData uri="http://schemas.openxmlformats.org/drawingml/2006/table">
            <a:tbl>
              <a:tblPr/>
              <a:tblGrid>
                <a:gridCol w="914400"/>
                <a:gridCol w="914400"/>
                <a:gridCol w="914400"/>
                <a:gridCol w="914400"/>
                <a:gridCol w="914400"/>
                <a:gridCol w="914400"/>
                <a:gridCol w="914400"/>
                <a:gridCol w="914400"/>
                <a:gridCol w="914400"/>
              </a:tblGrid>
              <a:tr h="0">
                <a:tc>
                  <a:txBody>
                    <a:bodyPr/>
                    <a:lstStyle/>
                    <a:p>
                      <a:r>
                        <a:rPr lang="en-US" sz="900" dirty="0">
                          <a:effectLst/>
                        </a:rPr>
                        <a:t>title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dirty="0">
                          <a:effectLst/>
                        </a:rPr>
                        <a:t>type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dirty="0" err="1">
                          <a:effectLst/>
                        </a:rPr>
                        <a:t>properties.firstName.type</a:t>
                      </a:r>
                      <a:endParaRPr lang="en-US" sz="900"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dirty="0" err="1">
                          <a:effectLst/>
                        </a:rPr>
                        <a:t>properties.lastName.type</a:t>
                      </a:r>
                      <a:endParaRPr lang="en-US" sz="900"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a:effectLst/>
                        </a:rPr>
                        <a:t>properties.age.description</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a:effectLst/>
                        </a:rPr>
                        <a:t>properties.age.type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a:effectLst/>
                        </a:rPr>
                        <a:t>properties.age.minimum</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a:effectLst/>
                        </a:rPr>
                        <a:t>required.0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a:effectLst/>
                        </a:rPr>
                        <a:t>required.1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0">
                <a:tc>
                  <a:txBody>
                    <a:bodyPr/>
                    <a:lstStyle/>
                    <a:p>
                      <a:r>
                        <a:rPr lang="en-US" sz="900">
                          <a:effectLst/>
                        </a:rPr>
                        <a:t>Example Schema</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a:effectLst/>
                        </a:rPr>
                        <a:t>object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a:effectLst/>
                        </a:rPr>
                        <a:t>string</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dirty="0">
                          <a:effectLst/>
                        </a:rPr>
                        <a:t>string</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dirty="0">
                          <a:effectLst/>
                        </a:rPr>
                        <a:t>Age in years</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dirty="0">
                          <a:effectLst/>
                        </a:rPr>
                        <a:t>integer</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dirty="0">
                          <a:effectLst/>
                        </a:rPr>
                        <a:t>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dirty="0" err="1">
                          <a:effectLst/>
                        </a:rPr>
                        <a:t>firstName</a:t>
                      </a:r>
                      <a:endParaRPr lang="en-US" sz="900"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900" dirty="0" err="1">
                          <a:effectLst/>
                        </a:rPr>
                        <a:t>lastName</a:t>
                      </a:r>
                      <a:endParaRPr lang="en-US" sz="900"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p:sp>
        <p:nvSpPr>
          <p:cNvPr id="8" name="Rectangle 2"/>
          <p:cNvSpPr>
            <a:spLocks noChangeArrowheads="1"/>
          </p:cNvSpPr>
          <p:nvPr/>
        </p:nvSpPr>
        <p:spPr bwMode="auto">
          <a:xfrm>
            <a:off x="579749" y="4940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rgbClr val="000000"/>
              </a:solidFill>
              <a:effectLst/>
              <a:latin typeface="Segoe UI" panose="020B0502040204020203" pitchFamily="34" charset="0"/>
              <a:cs typeface="Segoe UI"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rPr>
              <a:t/>
            </a:r>
            <a:br>
              <a:rPr kumimoji="0" lang="en-US" altLang="en-US" sz="1800" b="0" i="0" u="none" strike="noStrike" cap="none" normalizeH="0" baseline="0" smtClean="0">
                <a:ln>
                  <a:noFill/>
                </a:ln>
                <a:solidFill>
                  <a:schemeClr val="tx1"/>
                </a:solidFill>
                <a:effectLst/>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TextBox 8"/>
          <p:cNvSpPr txBox="1"/>
          <p:nvPr/>
        </p:nvSpPr>
        <p:spPr>
          <a:xfrm>
            <a:off x="3815120" y="2122704"/>
            <a:ext cx="904415" cy="523220"/>
          </a:xfrm>
          <a:prstGeom prst="rect">
            <a:avLst/>
          </a:prstGeom>
          <a:noFill/>
        </p:spPr>
        <p:txBody>
          <a:bodyPr wrap="none" rtlCol="0">
            <a:spAutoFit/>
          </a:bodyPr>
          <a:lstStyle/>
          <a:p>
            <a:r>
              <a:rPr lang="en-US" sz="2800" b="1" dirty="0" smtClean="0"/>
              <a:t>CSV</a:t>
            </a:r>
            <a:endParaRPr lang="en-US" sz="2800" b="1" dirty="0"/>
          </a:p>
        </p:txBody>
      </p:sp>
      <p:sp>
        <p:nvSpPr>
          <p:cNvPr id="10" name="TextBox 9"/>
          <p:cNvSpPr txBox="1"/>
          <p:nvPr/>
        </p:nvSpPr>
        <p:spPr>
          <a:xfrm>
            <a:off x="3815121" y="430409"/>
            <a:ext cx="1109599" cy="523220"/>
          </a:xfrm>
          <a:prstGeom prst="rect">
            <a:avLst/>
          </a:prstGeom>
          <a:noFill/>
        </p:spPr>
        <p:txBody>
          <a:bodyPr wrap="none" rtlCol="0">
            <a:spAutoFit/>
          </a:bodyPr>
          <a:lstStyle/>
          <a:p>
            <a:r>
              <a:rPr lang="en-US" sz="2800" b="1" dirty="0" smtClean="0"/>
              <a:t>Excel </a:t>
            </a:r>
            <a:endParaRPr lang="en-US" sz="2800" b="1" dirty="0"/>
          </a:p>
        </p:txBody>
      </p:sp>
      <p:sp>
        <p:nvSpPr>
          <p:cNvPr id="11" name="TextBox 10"/>
          <p:cNvSpPr txBox="1"/>
          <p:nvPr/>
        </p:nvSpPr>
        <p:spPr>
          <a:xfrm>
            <a:off x="3815119" y="3389946"/>
            <a:ext cx="1103187" cy="523220"/>
          </a:xfrm>
          <a:prstGeom prst="rect">
            <a:avLst/>
          </a:prstGeom>
          <a:noFill/>
        </p:spPr>
        <p:txBody>
          <a:bodyPr wrap="none" rtlCol="0">
            <a:spAutoFit/>
          </a:bodyPr>
          <a:lstStyle/>
          <a:p>
            <a:r>
              <a:rPr lang="en-US" sz="2800" b="1" dirty="0" smtClean="0"/>
              <a:t>JSON</a:t>
            </a:r>
            <a:endParaRPr lang="en-US" sz="2800" b="1" dirty="0"/>
          </a:p>
        </p:txBody>
      </p:sp>
    </p:spTree>
    <p:extLst>
      <p:ext uri="{BB962C8B-B14F-4D97-AF65-F5344CB8AC3E}">
        <p14:creationId xmlns:p14="http://schemas.microsoft.com/office/powerpoint/2010/main" val="3345507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OAIS Reference Model	</a:t>
            </a:r>
            <a:endParaRPr lang="en-US" dirty="0"/>
          </a:p>
        </p:txBody>
      </p:sp>
      <p:sp>
        <p:nvSpPr>
          <p:cNvPr id="3" name="Content Placeholder 2"/>
          <p:cNvSpPr>
            <a:spLocks noGrp="1"/>
          </p:cNvSpPr>
          <p:nvPr>
            <p:ph idx="1"/>
          </p:nvPr>
        </p:nvSpPr>
        <p:spPr/>
        <p:txBody>
          <a:bodyPr>
            <a:normAutofit/>
          </a:bodyPr>
          <a:lstStyle/>
          <a:p>
            <a:r>
              <a:rPr lang="en-US" dirty="0" smtClean="0"/>
              <a:t>ISO 14721:2003</a:t>
            </a:r>
          </a:p>
          <a:p>
            <a:pPr lvl="1"/>
            <a:r>
              <a:rPr lang="en-US" dirty="0" smtClean="0"/>
              <a:t>conceptual </a:t>
            </a:r>
            <a:r>
              <a:rPr lang="en-US" dirty="0"/>
              <a:t>framework </a:t>
            </a:r>
            <a:r>
              <a:rPr lang="en-US" dirty="0" smtClean="0"/>
              <a:t>of a </a:t>
            </a:r>
            <a:r>
              <a:rPr lang="en-US" dirty="0"/>
              <a:t>preservation system</a:t>
            </a:r>
          </a:p>
          <a:p>
            <a:pPr lvl="1"/>
            <a:r>
              <a:rPr lang="en-US" dirty="0" smtClean="0"/>
              <a:t>accommodates both digital and analog data</a:t>
            </a:r>
          </a:p>
          <a:p>
            <a:pPr lvl="1"/>
            <a:r>
              <a:rPr lang="en-US" dirty="0" smtClean="0"/>
              <a:t>Prioritizes information for a ‘designated community’</a:t>
            </a:r>
          </a:p>
          <a:p>
            <a:r>
              <a:rPr lang="en-US" dirty="0"/>
              <a:t>A </a:t>
            </a:r>
            <a:r>
              <a:rPr lang="en-US" dirty="0" smtClean="0"/>
              <a:t>vocabulary </a:t>
            </a:r>
            <a:r>
              <a:rPr lang="en-US" dirty="0"/>
              <a:t>of </a:t>
            </a:r>
            <a:r>
              <a:rPr lang="en-US" i="1" dirty="0" smtClean="0"/>
              <a:t>“terms </a:t>
            </a:r>
            <a:r>
              <a:rPr lang="en-US" i="1" dirty="0"/>
              <a:t>that are not already overloaded with meaning so as to reduce conveying unintended </a:t>
            </a:r>
            <a:r>
              <a:rPr lang="en-US" i="1" dirty="0" smtClean="0"/>
              <a:t>meanings”</a:t>
            </a:r>
            <a:endParaRPr lang="en-US" i="1" dirty="0"/>
          </a:p>
          <a:p>
            <a:pPr lvl="1"/>
            <a:endParaRPr lang="en-US" dirty="0"/>
          </a:p>
        </p:txBody>
      </p:sp>
    </p:spTree>
    <p:extLst>
      <p:ext uri="{BB962C8B-B14F-4D97-AF65-F5344CB8AC3E}">
        <p14:creationId xmlns:p14="http://schemas.microsoft.com/office/powerpoint/2010/main" val="3573730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OAIS vs. the OAIS Reference Model </a:t>
            </a:r>
            <a:endParaRPr lang="en-US" dirty="0"/>
          </a:p>
        </p:txBody>
      </p:sp>
      <p:sp>
        <p:nvSpPr>
          <p:cNvPr id="3" name="Content Placeholder 2"/>
          <p:cNvSpPr>
            <a:spLocks noGrp="1"/>
          </p:cNvSpPr>
          <p:nvPr>
            <p:ph idx="1"/>
          </p:nvPr>
        </p:nvSpPr>
        <p:spPr/>
        <p:txBody>
          <a:bodyPr/>
          <a:lstStyle/>
          <a:p>
            <a:r>
              <a:rPr lang="en-US" dirty="0" smtClean="0"/>
              <a:t>An Open Archival Information System (OAIS) is an archive made up of people and systems preserving information for a Designated Community</a:t>
            </a:r>
          </a:p>
          <a:p>
            <a:endParaRPr lang="en-US" dirty="0"/>
          </a:p>
          <a:p>
            <a:r>
              <a:rPr lang="en-US" dirty="0" smtClean="0"/>
              <a:t>The OAIS </a:t>
            </a:r>
            <a:r>
              <a:rPr lang="en-US" i="1" dirty="0" smtClean="0"/>
              <a:t>Reference</a:t>
            </a:r>
            <a:r>
              <a:rPr lang="en-US" dirty="0" smtClean="0"/>
              <a:t> </a:t>
            </a:r>
            <a:r>
              <a:rPr lang="en-US" i="1" dirty="0" smtClean="0"/>
              <a:t>Model</a:t>
            </a:r>
            <a:r>
              <a:rPr lang="en-US" dirty="0" smtClean="0"/>
              <a:t> is a “conceptual framework” of an OAIS (Lavoie 2000)</a:t>
            </a:r>
            <a:endParaRPr lang="en-US" dirty="0"/>
          </a:p>
        </p:txBody>
      </p:sp>
    </p:spTree>
    <p:extLst>
      <p:ext uri="{BB962C8B-B14F-4D97-AF65-F5344CB8AC3E}">
        <p14:creationId xmlns:p14="http://schemas.microsoft.com/office/powerpoint/2010/main" val="63220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OAIS Reference Model</a:t>
            </a:r>
            <a:endParaRPr lang="en-US" dirty="0"/>
          </a:p>
        </p:txBody>
      </p:sp>
      <p:pic>
        <p:nvPicPr>
          <p:cNvPr id="4" name="Content Placeholder 3"/>
          <p:cNvPicPr>
            <a:picLocks noGrp="1" noChangeAspect="1"/>
          </p:cNvPicPr>
          <p:nvPr>
            <p:ph idx="1"/>
          </p:nvPr>
        </p:nvPicPr>
        <p:blipFill>
          <a:blip r:embed="rId3"/>
          <a:srcRect l="702" r="702"/>
          <a:stretch>
            <a:fillRect/>
          </a:stretch>
        </p:blipFill>
        <p:spPr>
          <a:xfrm>
            <a:off x="1144494" y="1600201"/>
            <a:ext cx="7103035" cy="3906396"/>
          </a:xfrm>
        </p:spPr>
      </p:pic>
    </p:spTree>
    <p:extLst>
      <p:ext uri="{BB962C8B-B14F-4D97-AF65-F5344CB8AC3E}">
        <p14:creationId xmlns:p14="http://schemas.microsoft.com/office/powerpoint/2010/main" val="1758456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OAIS Reference Model</a:t>
            </a:r>
          </a:p>
        </p:txBody>
      </p:sp>
      <p:sp>
        <p:nvSpPr>
          <p:cNvPr id="3" name="Content Placeholder 2"/>
          <p:cNvSpPr>
            <a:spLocks noGrp="1"/>
          </p:cNvSpPr>
          <p:nvPr>
            <p:ph idx="1"/>
          </p:nvPr>
        </p:nvSpPr>
        <p:spPr/>
        <p:txBody>
          <a:bodyPr/>
          <a:lstStyle/>
          <a:p>
            <a:r>
              <a:rPr lang="en-US" dirty="0"/>
              <a:t>SIP: Submission information </a:t>
            </a:r>
            <a:r>
              <a:rPr lang="en-US" dirty="0" smtClean="0"/>
              <a:t>package</a:t>
            </a:r>
            <a:endParaRPr lang="en-US" dirty="0"/>
          </a:p>
          <a:p>
            <a:r>
              <a:rPr lang="en-US" dirty="0"/>
              <a:t>AIP: Archival information package</a:t>
            </a:r>
          </a:p>
          <a:p>
            <a:r>
              <a:rPr lang="en-US" dirty="0"/>
              <a:t>DIP: Dissemination information package</a:t>
            </a:r>
            <a:endParaRPr lang="en-US" dirty="0"/>
          </a:p>
        </p:txBody>
      </p:sp>
    </p:spTree>
    <p:extLst>
      <p:ext uri="{BB962C8B-B14F-4D97-AF65-F5344CB8AC3E}">
        <p14:creationId xmlns:p14="http://schemas.microsoft.com/office/powerpoint/2010/main" val="4132828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OAIS Reference Model</a:t>
            </a:r>
            <a:endParaRPr lang="en-US" dirty="0"/>
          </a:p>
        </p:txBody>
      </p:sp>
      <p:sp>
        <p:nvSpPr>
          <p:cNvPr id="3" name="Content Placeholder 2"/>
          <p:cNvSpPr>
            <a:spLocks noGrp="1"/>
          </p:cNvSpPr>
          <p:nvPr>
            <p:ph idx="1"/>
          </p:nvPr>
        </p:nvSpPr>
        <p:spPr>
          <a:xfrm>
            <a:off x="457200" y="1600200"/>
            <a:ext cx="8229600" cy="4248841"/>
          </a:xfrm>
        </p:spPr>
        <p:txBody>
          <a:bodyPr>
            <a:normAutofit fontScale="92500" lnSpcReduction="20000"/>
          </a:bodyPr>
          <a:lstStyle/>
          <a:p>
            <a:pPr marL="0" indent="0">
              <a:buNone/>
            </a:pPr>
            <a:r>
              <a:rPr lang="en-US" dirty="0" smtClean="0"/>
              <a:t>Functional Units: </a:t>
            </a:r>
            <a:endParaRPr lang="en-US" dirty="0"/>
          </a:p>
          <a:p>
            <a:pPr lvl="1"/>
            <a:r>
              <a:rPr lang="en-US" dirty="0" smtClean="0"/>
              <a:t>Ingest: receives information</a:t>
            </a:r>
          </a:p>
          <a:p>
            <a:pPr lvl="1"/>
            <a:r>
              <a:rPr lang="en-US" dirty="0" smtClean="0"/>
              <a:t>Archival Storage: </a:t>
            </a:r>
            <a:r>
              <a:rPr lang="en-US" dirty="0"/>
              <a:t>handles the storage, maintenance and retrieval of the AIPs held by the archive</a:t>
            </a:r>
            <a:endParaRPr lang="en-US" dirty="0" smtClean="0"/>
          </a:p>
          <a:p>
            <a:pPr lvl="1"/>
            <a:r>
              <a:rPr lang="en-US" dirty="0" smtClean="0"/>
              <a:t>Data management: maintains and administers the database containing description information about AIPs</a:t>
            </a:r>
          </a:p>
          <a:p>
            <a:pPr lvl="1"/>
            <a:r>
              <a:rPr lang="en-US" dirty="0" smtClean="0"/>
              <a:t>Administration: manages day-to-day function of the archive</a:t>
            </a:r>
          </a:p>
          <a:p>
            <a:pPr lvl="1"/>
            <a:r>
              <a:rPr lang="en-US" dirty="0" smtClean="0"/>
              <a:t>Access: Helps consumers identify and obtain information in the archive</a:t>
            </a:r>
            <a:endParaRPr lang="en-US" dirty="0"/>
          </a:p>
          <a:p>
            <a:endParaRPr lang="en-US" dirty="0"/>
          </a:p>
        </p:txBody>
      </p:sp>
    </p:spTree>
    <p:extLst>
      <p:ext uri="{BB962C8B-B14F-4D97-AF65-F5344CB8AC3E}">
        <p14:creationId xmlns:p14="http://schemas.microsoft.com/office/powerpoint/2010/main" val="4169137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Benefits of </a:t>
            </a:r>
            <a:r>
              <a:rPr lang="en-US" dirty="0" smtClean="0"/>
              <a:t>the </a:t>
            </a:r>
            <a:r>
              <a:rPr lang="en-US" dirty="0" smtClean="0"/>
              <a:t>OAIS </a:t>
            </a:r>
            <a:r>
              <a:rPr lang="en-US" dirty="0" smtClean="0"/>
              <a:t>Reference Model	</a:t>
            </a:r>
            <a:endParaRPr lang="en-US" dirty="0"/>
          </a:p>
        </p:txBody>
      </p:sp>
      <p:sp>
        <p:nvSpPr>
          <p:cNvPr id="3" name="Content Placeholder 2"/>
          <p:cNvSpPr>
            <a:spLocks noGrp="1"/>
          </p:cNvSpPr>
          <p:nvPr>
            <p:ph idx="1"/>
          </p:nvPr>
        </p:nvSpPr>
        <p:spPr/>
        <p:txBody>
          <a:bodyPr/>
          <a:lstStyle/>
          <a:p>
            <a:r>
              <a:rPr lang="en-US" dirty="0" smtClean="0"/>
              <a:t>Broadly </a:t>
            </a:r>
            <a:r>
              <a:rPr lang="en-US" dirty="0" smtClean="0"/>
              <a:t>adopted by a range of institutions</a:t>
            </a:r>
          </a:p>
          <a:p>
            <a:r>
              <a:rPr lang="en-US" dirty="0" smtClean="0"/>
              <a:t>Provides common </a:t>
            </a:r>
            <a:r>
              <a:rPr lang="en-US" dirty="0" smtClean="0"/>
              <a:t>terminology</a:t>
            </a:r>
          </a:p>
          <a:p>
            <a:r>
              <a:rPr lang="en-US" dirty="0" smtClean="0"/>
              <a:t>Concentrating </a:t>
            </a:r>
            <a:r>
              <a:rPr lang="en-US" dirty="0" smtClean="0"/>
              <a:t>on the needs of a “designated community” can help focus curatorial goals and priorities</a:t>
            </a:r>
          </a:p>
          <a:p>
            <a:pPr lvl="1"/>
            <a:endParaRPr lang="en-US" dirty="0" smtClean="0"/>
          </a:p>
          <a:p>
            <a:endParaRPr lang="en-US" dirty="0"/>
          </a:p>
        </p:txBody>
      </p:sp>
    </p:spTree>
    <p:extLst>
      <p:ext uri="{BB962C8B-B14F-4D97-AF65-F5344CB8AC3E}">
        <p14:creationId xmlns:p14="http://schemas.microsoft.com/office/powerpoint/2010/main" val="3561859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14773"/>
            <a:ext cx="7772400" cy="1470025"/>
          </a:xfrm>
        </p:spPr>
        <p:txBody>
          <a:bodyPr>
            <a:normAutofit/>
          </a:bodyPr>
          <a:lstStyle/>
          <a:p>
            <a:r>
              <a:rPr lang="en-US" b="1" dirty="0" smtClean="0"/>
              <a:t>DCC Lifecycle Model</a:t>
            </a:r>
            <a:endParaRPr lang="en-US" dirty="0"/>
          </a:p>
        </p:txBody>
      </p:sp>
      <p:pic>
        <p:nvPicPr>
          <p:cNvPr id="5" name="Picture 4" descr="DCWS_Bann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9782"/>
            <a:ext cx="9144000" cy="1088218"/>
          </a:xfrm>
          <a:prstGeom prst="rect">
            <a:avLst/>
          </a:prstGeom>
        </p:spPr>
      </p:pic>
    </p:spTree>
    <p:extLst>
      <p:ext uri="{BB962C8B-B14F-4D97-AF65-F5344CB8AC3E}">
        <p14:creationId xmlns:p14="http://schemas.microsoft.com/office/powerpoint/2010/main" val="313438488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DCC Lifecycle Model</a:t>
            </a:r>
            <a:endParaRPr lang="en-US" dirty="0"/>
          </a:p>
        </p:txBody>
      </p:sp>
      <p:sp>
        <p:nvSpPr>
          <p:cNvPr id="3" name="Content Placeholder 2"/>
          <p:cNvSpPr>
            <a:spLocks noGrp="1"/>
          </p:cNvSpPr>
          <p:nvPr>
            <p:ph idx="1"/>
          </p:nvPr>
        </p:nvSpPr>
        <p:spPr/>
        <p:txBody>
          <a:bodyPr/>
          <a:lstStyle/>
          <a:p>
            <a:r>
              <a:rPr lang="en-US" dirty="0" smtClean="0"/>
              <a:t>Models a </a:t>
            </a:r>
            <a:r>
              <a:rPr lang="en-US" dirty="0" smtClean="0"/>
              <a:t>data object’s “life” (creation, use) </a:t>
            </a:r>
            <a:r>
              <a:rPr lang="en-US" dirty="0" smtClean="0"/>
              <a:t>both before and after its </a:t>
            </a:r>
            <a:r>
              <a:rPr lang="en-US" dirty="0" smtClean="0"/>
              <a:t>ingest </a:t>
            </a:r>
            <a:r>
              <a:rPr lang="en-US" dirty="0" smtClean="0"/>
              <a:t>to </a:t>
            </a:r>
            <a:r>
              <a:rPr lang="en-US" dirty="0" smtClean="0"/>
              <a:t>a preservation </a:t>
            </a:r>
            <a:r>
              <a:rPr lang="en-US" dirty="0" smtClean="0"/>
              <a:t>system</a:t>
            </a:r>
            <a:endParaRPr lang="en-US" dirty="0" smtClean="0"/>
          </a:p>
          <a:p>
            <a:r>
              <a:rPr lang="en-US" dirty="0" smtClean="0"/>
              <a:t>Developed by the Digital Curation Centre</a:t>
            </a:r>
          </a:p>
          <a:p>
            <a:r>
              <a:rPr lang="en-US" dirty="0" smtClean="0"/>
              <a:t>Divides </a:t>
            </a:r>
            <a:r>
              <a:rPr lang="en-US" dirty="0"/>
              <a:t>curatorial tasks into three </a:t>
            </a:r>
            <a:r>
              <a:rPr lang="en-US" dirty="0" smtClean="0"/>
              <a:t>nested categories</a:t>
            </a:r>
          </a:p>
          <a:p>
            <a:endParaRPr lang="en-US" dirty="0"/>
          </a:p>
        </p:txBody>
      </p:sp>
      <p:pic>
        <p:nvPicPr>
          <p:cNvPr id="4" name="Picture 3"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605" y="4867322"/>
            <a:ext cx="3615687" cy="749594"/>
          </a:xfrm>
          <a:prstGeom prst="rect">
            <a:avLst/>
          </a:prstGeom>
        </p:spPr>
      </p:pic>
    </p:spTree>
    <p:extLst>
      <p:ext uri="{BB962C8B-B14F-4D97-AF65-F5344CB8AC3E}">
        <p14:creationId xmlns:p14="http://schemas.microsoft.com/office/powerpoint/2010/main" val="890596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586961" y="269687"/>
            <a:ext cx="5970078" cy="5348195"/>
          </a:xfrm>
          <a:prstGeom prst="rect">
            <a:avLst/>
          </a:prstGeom>
        </p:spPr>
      </p:pic>
    </p:spTree>
    <p:extLst>
      <p:ext uri="{BB962C8B-B14F-4D97-AF65-F5344CB8AC3E}">
        <p14:creationId xmlns:p14="http://schemas.microsoft.com/office/powerpoint/2010/main" val="421874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86961" y="269687"/>
            <a:ext cx="5970078" cy="5348195"/>
          </a:xfrm>
          <a:prstGeom prst="rect">
            <a:avLst/>
          </a:prstGeom>
        </p:spPr>
      </p:pic>
      <p:sp>
        <p:nvSpPr>
          <p:cNvPr id="2" name="Donut 1"/>
          <p:cNvSpPr/>
          <p:nvPr/>
        </p:nvSpPr>
        <p:spPr>
          <a:xfrm>
            <a:off x="2682475" y="1612384"/>
            <a:ext cx="3048711" cy="3090490"/>
          </a:xfrm>
          <a:prstGeom prst="donut">
            <a:avLst>
              <a:gd name="adj" fmla="val 4171"/>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 name="TextBox 2"/>
          <p:cNvSpPr txBox="1"/>
          <p:nvPr/>
        </p:nvSpPr>
        <p:spPr>
          <a:xfrm>
            <a:off x="6800563" y="2757406"/>
            <a:ext cx="2138752" cy="369332"/>
          </a:xfrm>
          <a:prstGeom prst="rect">
            <a:avLst/>
          </a:prstGeom>
          <a:noFill/>
        </p:spPr>
        <p:txBody>
          <a:bodyPr wrap="square" rtlCol="0">
            <a:spAutoFit/>
          </a:bodyPr>
          <a:lstStyle/>
          <a:p>
            <a:r>
              <a:rPr lang="en-US" dirty="0" smtClean="0">
                <a:solidFill>
                  <a:srgbClr val="FF0000"/>
                </a:solidFill>
              </a:rPr>
              <a:t>Full lifecycle actions</a:t>
            </a:r>
            <a:endParaRPr lang="en-US" dirty="0">
              <a:solidFill>
                <a:srgbClr val="FF0000"/>
              </a:solidFill>
            </a:endParaRPr>
          </a:p>
        </p:txBody>
      </p:sp>
      <p:cxnSp>
        <p:nvCxnSpPr>
          <p:cNvPr id="8" name="Straight Connector 7"/>
          <p:cNvCxnSpPr/>
          <p:nvPr/>
        </p:nvCxnSpPr>
        <p:spPr>
          <a:xfrm flipH="1">
            <a:off x="5731186" y="2957943"/>
            <a:ext cx="106937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Donut 8"/>
          <p:cNvSpPr/>
          <p:nvPr/>
        </p:nvSpPr>
        <p:spPr>
          <a:xfrm>
            <a:off x="3729360" y="2695902"/>
            <a:ext cx="906836" cy="919262"/>
          </a:xfrm>
          <a:prstGeom prst="donut">
            <a:avLst>
              <a:gd name="adj" fmla="val 4171"/>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078881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“The active and on-going management of data through its lifecycle of use, including preservation and re-use” </a:t>
            </a:r>
          </a:p>
          <a:p>
            <a:pPr marL="0" indent="0">
              <a:buNone/>
            </a:pPr>
            <a:r>
              <a:rPr lang="en-US" dirty="0"/>
              <a:t>	</a:t>
            </a:r>
            <a:r>
              <a:rPr lang="en-US" dirty="0" smtClean="0"/>
              <a:t>GLSIS Definition</a:t>
            </a:r>
            <a:endParaRPr lang="en-US" dirty="0"/>
          </a:p>
        </p:txBody>
      </p:sp>
    </p:spTree>
    <p:extLst>
      <p:ext uri="{BB962C8B-B14F-4D97-AF65-F5344CB8AC3E}">
        <p14:creationId xmlns:p14="http://schemas.microsoft.com/office/powerpoint/2010/main" val="3058132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Lifecycle Actions</a:t>
            </a:r>
            <a:endParaRPr lang="en-US" dirty="0"/>
          </a:p>
        </p:txBody>
      </p:sp>
      <p:sp>
        <p:nvSpPr>
          <p:cNvPr id="3" name="Content Placeholder 2"/>
          <p:cNvSpPr>
            <a:spLocks noGrp="1"/>
          </p:cNvSpPr>
          <p:nvPr>
            <p:ph idx="1"/>
          </p:nvPr>
        </p:nvSpPr>
        <p:spPr/>
        <p:txBody>
          <a:bodyPr>
            <a:normAutofit/>
          </a:bodyPr>
          <a:lstStyle/>
          <a:p>
            <a:r>
              <a:rPr lang="en-US" sz="2800" b="1" dirty="0" smtClean="0"/>
              <a:t>Preservation Planning: </a:t>
            </a:r>
            <a:r>
              <a:rPr lang="en-US" sz="2800" dirty="0" smtClean="0"/>
              <a:t>Plan </a:t>
            </a:r>
            <a:r>
              <a:rPr lang="en-US" sz="2800" dirty="0"/>
              <a:t>for preservation throughout the curation lifecycle of digital material. This would include plans for management and administration of all curation lifecycle actions</a:t>
            </a:r>
            <a:r>
              <a:rPr lang="en-US" sz="2800" dirty="0" smtClean="0"/>
              <a:t>.</a:t>
            </a:r>
          </a:p>
          <a:p>
            <a:pPr marL="0" indent="0">
              <a:buNone/>
            </a:pPr>
            <a:endParaRPr lang="en-US" sz="2800" dirty="0" smtClean="0"/>
          </a:p>
          <a:p>
            <a:r>
              <a:rPr lang="en-US" sz="2800" b="1" dirty="0" smtClean="0"/>
              <a:t>Community </a:t>
            </a:r>
            <a:r>
              <a:rPr lang="en-US" sz="2800" b="1" dirty="0"/>
              <a:t>Watch and </a:t>
            </a:r>
            <a:r>
              <a:rPr lang="en-US" sz="2800" b="1" dirty="0" smtClean="0"/>
              <a:t>Participation</a:t>
            </a:r>
            <a:r>
              <a:rPr lang="en-US" sz="2800" dirty="0" smtClean="0"/>
              <a:t>: Maintain </a:t>
            </a:r>
            <a:r>
              <a:rPr lang="en-US" sz="2800" dirty="0"/>
              <a:t>a watch on appropriate community activities, and participate in the development of shared standards, tools and suitable software. </a:t>
            </a:r>
            <a:endParaRPr lang="en-US" sz="2800" dirty="0" smtClean="0"/>
          </a:p>
          <a:p>
            <a:endParaRPr lang="en-US" sz="2800" dirty="0"/>
          </a:p>
        </p:txBody>
      </p:sp>
    </p:spTree>
    <p:extLst>
      <p:ext uri="{BB962C8B-B14F-4D97-AF65-F5344CB8AC3E}">
        <p14:creationId xmlns:p14="http://schemas.microsoft.com/office/powerpoint/2010/main" val="3220893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Lifecycle Actions</a:t>
            </a:r>
            <a:endParaRPr lang="en-US" dirty="0"/>
          </a:p>
        </p:txBody>
      </p:sp>
      <p:sp>
        <p:nvSpPr>
          <p:cNvPr id="3" name="Content Placeholder 2"/>
          <p:cNvSpPr>
            <a:spLocks noGrp="1"/>
          </p:cNvSpPr>
          <p:nvPr>
            <p:ph idx="1"/>
          </p:nvPr>
        </p:nvSpPr>
        <p:spPr/>
        <p:txBody>
          <a:bodyPr>
            <a:noAutofit/>
          </a:bodyPr>
          <a:lstStyle/>
          <a:p>
            <a:r>
              <a:rPr lang="en-US" sz="2200" b="1" dirty="0" smtClean="0"/>
              <a:t>Curate </a:t>
            </a:r>
            <a:r>
              <a:rPr lang="en-US" sz="2200" b="1" dirty="0"/>
              <a:t>and </a:t>
            </a:r>
            <a:r>
              <a:rPr lang="en-US" sz="2200" b="1" dirty="0" smtClean="0"/>
              <a:t>Preserve</a:t>
            </a:r>
            <a:r>
              <a:rPr lang="en-US" sz="2200" dirty="0" smtClean="0"/>
              <a:t>: Be </a:t>
            </a:r>
            <a:r>
              <a:rPr lang="en-US" sz="2200" dirty="0"/>
              <a:t>aware of, and undertake management and administrative actions planned to promote curation and preservation throughout the curation lifecycle.</a:t>
            </a:r>
          </a:p>
          <a:p>
            <a:endParaRPr lang="en-US" sz="2200" dirty="0"/>
          </a:p>
          <a:p>
            <a:r>
              <a:rPr lang="en-US" sz="2200" b="1" dirty="0" smtClean="0"/>
              <a:t>Description and Representation Information</a:t>
            </a:r>
            <a:r>
              <a:rPr lang="en-US" sz="2200" dirty="0" smtClean="0"/>
              <a:t>: </a:t>
            </a:r>
          </a:p>
          <a:p>
            <a:pPr lvl="1"/>
            <a:r>
              <a:rPr lang="en-US" sz="1800" dirty="0" smtClean="0"/>
              <a:t>Assign </a:t>
            </a:r>
            <a:r>
              <a:rPr lang="en-US" sz="1800" dirty="0"/>
              <a:t>administrative, descriptive, technical, structural and preservation metadata, using appropriate standards, to ensure adequate description and control over the long-term. </a:t>
            </a:r>
            <a:endParaRPr lang="en-US" sz="1800" dirty="0" smtClean="0"/>
          </a:p>
          <a:p>
            <a:pPr lvl="1"/>
            <a:r>
              <a:rPr lang="en-US" sz="1800" dirty="0" smtClean="0"/>
              <a:t>Collect </a:t>
            </a:r>
            <a:r>
              <a:rPr lang="en-US" sz="1800" dirty="0"/>
              <a:t>and assign representation information required to understand and render both the digital material and the associated metadata.</a:t>
            </a:r>
          </a:p>
        </p:txBody>
      </p:sp>
    </p:spTree>
    <p:extLst>
      <p:ext uri="{BB962C8B-B14F-4D97-AF65-F5344CB8AC3E}">
        <p14:creationId xmlns:p14="http://schemas.microsoft.com/office/powerpoint/2010/main" val="1373407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86961" y="269687"/>
            <a:ext cx="5970078" cy="5348195"/>
          </a:xfrm>
          <a:prstGeom prst="rect">
            <a:avLst/>
          </a:prstGeom>
        </p:spPr>
      </p:pic>
      <p:sp>
        <p:nvSpPr>
          <p:cNvPr id="2" name="Donut 1"/>
          <p:cNvSpPr/>
          <p:nvPr/>
        </p:nvSpPr>
        <p:spPr>
          <a:xfrm>
            <a:off x="2682475" y="1612384"/>
            <a:ext cx="3048711" cy="3090490"/>
          </a:xfrm>
          <a:prstGeom prst="donut">
            <a:avLst>
              <a:gd name="adj" fmla="val 4171"/>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 name="TextBox 2"/>
          <p:cNvSpPr txBox="1"/>
          <p:nvPr/>
        </p:nvSpPr>
        <p:spPr>
          <a:xfrm>
            <a:off x="6800563" y="2757406"/>
            <a:ext cx="2138752" cy="369332"/>
          </a:xfrm>
          <a:prstGeom prst="rect">
            <a:avLst/>
          </a:prstGeom>
          <a:noFill/>
        </p:spPr>
        <p:txBody>
          <a:bodyPr wrap="square" rtlCol="0">
            <a:spAutoFit/>
          </a:bodyPr>
          <a:lstStyle/>
          <a:p>
            <a:r>
              <a:rPr lang="en-US" dirty="0" smtClean="0">
                <a:solidFill>
                  <a:srgbClr val="FF0000"/>
                </a:solidFill>
              </a:rPr>
              <a:t>Full lifecycle actions</a:t>
            </a:r>
            <a:endParaRPr lang="en-US" dirty="0">
              <a:solidFill>
                <a:srgbClr val="FF0000"/>
              </a:solidFill>
            </a:endParaRPr>
          </a:p>
        </p:txBody>
      </p:sp>
      <p:cxnSp>
        <p:nvCxnSpPr>
          <p:cNvPr id="8" name="Straight Connector 7"/>
          <p:cNvCxnSpPr/>
          <p:nvPr/>
        </p:nvCxnSpPr>
        <p:spPr>
          <a:xfrm flipH="1">
            <a:off x="5731186" y="2957943"/>
            <a:ext cx="106937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5" idx="1"/>
          </p:cNvCxnSpPr>
          <p:nvPr/>
        </p:nvCxnSpPr>
        <p:spPr>
          <a:xfrm flipH="1" flipV="1">
            <a:off x="5948404" y="3676540"/>
            <a:ext cx="852159" cy="83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800563" y="3492713"/>
            <a:ext cx="2138752" cy="369332"/>
          </a:xfrm>
          <a:prstGeom prst="rect">
            <a:avLst/>
          </a:prstGeom>
          <a:noFill/>
        </p:spPr>
        <p:txBody>
          <a:bodyPr wrap="square" rtlCol="0">
            <a:spAutoFit/>
          </a:bodyPr>
          <a:lstStyle/>
          <a:p>
            <a:r>
              <a:rPr lang="en-US" dirty="0" smtClean="0">
                <a:solidFill>
                  <a:srgbClr val="0000FF"/>
                </a:solidFill>
              </a:rPr>
              <a:t>Sequential actions</a:t>
            </a:r>
            <a:endParaRPr lang="en-US" dirty="0">
              <a:solidFill>
                <a:srgbClr val="0000FF"/>
              </a:solidFill>
            </a:endParaRPr>
          </a:p>
        </p:txBody>
      </p:sp>
      <p:sp>
        <p:nvSpPr>
          <p:cNvPr id="9" name="Donut 8"/>
          <p:cNvSpPr/>
          <p:nvPr/>
        </p:nvSpPr>
        <p:spPr>
          <a:xfrm>
            <a:off x="2215865" y="1102963"/>
            <a:ext cx="3983174" cy="4037759"/>
          </a:xfrm>
          <a:prstGeom prst="donut">
            <a:avLst>
              <a:gd name="adj" fmla="val 4171"/>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Tree>
    <p:extLst>
      <p:ext uri="{BB962C8B-B14F-4D97-AF65-F5344CB8AC3E}">
        <p14:creationId xmlns:p14="http://schemas.microsoft.com/office/powerpoint/2010/main" val="772284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Sequential Actions</a:t>
            </a:r>
            <a:endParaRPr lang="en-US" dirty="0"/>
          </a:p>
        </p:txBody>
      </p:sp>
      <p:sp>
        <p:nvSpPr>
          <p:cNvPr id="3" name="Content Placeholder 2"/>
          <p:cNvSpPr>
            <a:spLocks noGrp="1"/>
          </p:cNvSpPr>
          <p:nvPr>
            <p:ph idx="1"/>
          </p:nvPr>
        </p:nvSpPr>
        <p:spPr/>
        <p:txBody>
          <a:bodyPr>
            <a:noAutofit/>
          </a:bodyPr>
          <a:lstStyle/>
          <a:p>
            <a:r>
              <a:rPr lang="en-US" sz="2000" b="1" dirty="0" err="1" smtClean="0"/>
              <a:t>Conceptualise</a:t>
            </a:r>
            <a:r>
              <a:rPr lang="en-US" sz="2000" dirty="0" smtClean="0"/>
              <a:t>: Conceive </a:t>
            </a:r>
            <a:r>
              <a:rPr lang="en-US" sz="2000" dirty="0"/>
              <a:t>and plan the creation of data, including capture method and storage options.</a:t>
            </a:r>
          </a:p>
          <a:p>
            <a:endParaRPr lang="en-US" sz="2000" dirty="0"/>
          </a:p>
          <a:p>
            <a:r>
              <a:rPr lang="en-US" sz="2000" b="1" dirty="0" smtClean="0"/>
              <a:t>Create </a:t>
            </a:r>
            <a:r>
              <a:rPr lang="en-US" sz="2000" b="1" dirty="0"/>
              <a:t>or </a:t>
            </a:r>
            <a:r>
              <a:rPr lang="en-US" sz="2000" b="1" dirty="0" smtClean="0"/>
              <a:t>Receive</a:t>
            </a:r>
            <a:r>
              <a:rPr lang="en-US" sz="2000" dirty="0" smtClean="0"/>
              <a:t>: Create </a:t>
            </a:r>
            <a:r>
              <a:rPr lang="en-US" sz="2000" dirty="0"/>
              <a:t>data including administrative, descriptive, structural and technical metadata. Preservation metadata may also be added at the time of creation. Receive data, in accordance with documented collecting policies, from data creators, other archives, repositories or data </a:t>
            </a:r>
            <a:r>
              <a:rPr lang="en-US" sz="2000" dirty="0" err="1"/>
              <a:t>centres</a:t>
            </a:r>
            <a:r>
              <a:rPr lang="en-US" sz="2000" dirty="0"/>
              <a:t>, and if required assign appropriate metadata.</a:t>
            </a:r>
          </a:p>
          <a:p>
            <a:endParaRPr lang="en-US" sz="2000" dirty="0"/>
          </a:p>
          <a:p>
            <a:r>
              <a:rPr lang="en-US" sz="2000" b="1" dirty="0" smtClean="0"/>
              <a:t>Appraise </a:t>
            </a:r>
            <a:r>
              <a:rPr lang="en-US" sz="2000" b="1" dirty="0"/>
              <a:t>and </a:t>
            </a:r>
            <a:r>
              <a:rPr lang="en-US" sz="2000" b="1" dirty="0" smtClean="0"/>
              <a:t>Select: </a:t>
            </a:r>
            <a:r>
              <a:rPr lang="en-US" sz="2000" dirty="0" smtClean="0"/>
              <a:t>Evaluate </a:t>
            </a:r>
            <a:r>
              <a:rPr lang="en-US" sz="2000" dirty="0"/>
              <a:t>data and select for long-term curation and preservation. Adhere to documented guidance, policies or legal requirements.</a:t>
            </a:r>
          </a:p>
          <a:p>
            <a:endParaRPr lang="en-US" sz="2000" dirty="0"/>
          </a:p>
        </p:txBody>
      </p:sp>
    </p:spTree>
    <p:extLst>
      <p:ext uri="{BB962C8B-B14F-4D97-AF65-F5344CB8AC3E}">
        <p14:creationId xmlns:p14="http://schemas.microsoft.com/office/powerpoint/2010/main" val="2787654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Sequential Actions</a:t>
            </a:r>
            <a:endParaRPr lang="en-US" dirty="0"/>
          </a:p>
        </p:txBody>
      </p:sp>
      <p:sp>
        <p:nvSpPr>
          <p:cNvPr id="3" name="Content Placeholder 2"/>
          <p:cNvSpPr>
            <a:spLocks noGrp="1"/>
          </p:cNvSpPr>
          <p:nvPr>
            <p:ph idx="1"/>
          </p:nvPr>
        </p:nvSpPr>
        <p:spPr/>
        <p:txBody>
          <a:bodyPr>
            <a:normAutofit/>
          </a:bodyPr>
          <a:lstStyle/>
          <a:p>
            <a:r>
              <a:rPr lang="en-US" sz="2000" b="1" dirty="0" smtClean="0"/>
              <a:t>Ingest: </a:t>
            </a:r>
            <a:r>
              <a:rPr lang="en-US" sz="2000" dirty="0" smtClean="0"/>
              <a:t>Transfer </a:t>
            </a:r>
            <a:r>
              <a:rPr lang="en-US" sz="2000" dirty="0"/>
              <a:t>data to an archive, repository, data </a:t>
            </a:r>
            <a:r>
              <a:rPr lang="en-US" sz="2000" dirty="0" err="1"/>
              <a:t>centre</a:t>
            </a:r>
            <a:r>
              <a:rPr lang="en-US" sz="2000" dirty="0"/>
              <a:t> or other custodian. Adhere to documented guidance, policies or legal requirements.</a:t>
            </a:r>
          </a:p>
          <a:p>
            <a:endParaRPr lang="en-US" sz="2000" dirty="0"/>
          </a:p>
          <a:p>
            <a:r>
              <a:rPr lang="en-US" sz="2000" b="1" dirty="0" smtClean="0"/>
              <a:t>Preservation Action: </a:t>
            </a:r>
            <a:r>
              <a:rPr lang="en-US" sz="2000" dirty="0" smtClean="0"/>
              <a:t>Undertake </a:t>
            </a:r>
            <a:r>
              <a:rPr lang="en-US" sz="2000" dirty="0"/>
              <a:t>actions to ensure long-term preservation and retention of the authoritative nature of data. Preservation actions should ensure that data remains authentic, reliable and usable while maintaining its integrity. Actions include data cleaning, validation, assigning preservation metadata, assigning representation information and ensuring acceptable data structures or file formats.</a:t>
            </a:r>
          </a:p>
          <a:p>
            <a:endParaRPr lang="en-US" sz="2000" dirty="0"/>
          </a:p>
          <a:p>
            <a:endParaRPr lang="en-US" sz="2000" dirty="0"/>
          </a:p>
        </p:txBody>
      </p:sp>
    </p:spTree>
    <p:extLst>
      <p:ext uri="{BB962C8B-B14F-4D97-AF65-F5344CB8AC3E}">
        <p14:creationId xmlns:p14="http://schemas.microsoft.com/office/powerpoint/2010/main" val="3057112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Sequential Actions</a:t>
            </a:r>
            <a:endParaRPr lang="en-US" dirty="0"/>
          </a:p>
        </p:txBody>
      </p:sp>
      <p:sp>
        <p:nvSpPr>
          <p:cNvPr id="3" name="Content Placeholder 2"/>
          <p:cNvSpPr>
            <a:spLocks noGrp="1"/>
          </p:cNvSpPr>
          <p:nvPr>
            <p:ph idx="1"/>
          </p:nvPr>
        </p:nvSpPr>
        <p:spPr/>
        <p:txBody>
          <a:bodyPr>
            <a:normAutofit/>
          </a:bodyPr>
          <a:lstStyle/>
          <a:p>
            <a:r>
              <a:rPr lang="en-US" sz="2000" b="1" dirty="0"/>
              <a:t>Store</a:t>
            </a:r>
            <a:r>
              <a:rPr lang="en-US" sz="2000" dirty="0"/>
              <a:t>: Store the data in a secure manner adhering to relevant standards.</a:t>
            </a:r>
          </a:p>
          <a:p>
            <a:endParaRPr lang="en-US" sz="2000" b="1" dirty="0" smtClean="0"/>
          </a:p>
          <a:p>
            <a:r>
              <a:rPr lang="en-US" sz="2000" b="1" dirty="0" smtClean="0"/>
              <a:t>Access</a:t>
            </a:r>
            <a:r>
              <a:rPr lang="en-US" sz="2000" b="1" dirty="0"/>
              <a:t>, Use and </a:t>
            </a:r>
            <a:r>
              <a:rPr lang="en-US" sz="2000" b="1" dirty="0" smtClean="0"/>
              <a:t>Reuse: </a:t>
            </a:r>
            <a:r>
              <a:rPr lang="en-US" sz="2000" dirty="0" smtClean="0"/>
              <a:t>Ensure </a:t>
            </a:r>
            <a:r>
              <a:rPr lang="en-US" sz="2000" dirty="0"/>
              <a:t>that data is accessible to both designated users and </a:t>
            </a:r>
            <a:r>
              <a:rPr lang="en-US" sz="2000" dirty="0" err="1"/>
              <a:t>reusers</a:t>
            </a:r>
            <a:r>
              <a:rPr lang="en-US" sz="2000" dirty="0"/>
              <a:t>, on a day-to-day basis. This may be in the form of publicly available published information. Robust access controls and authentication procedures may be applicable.</a:t>
            </a:r>
          </a:p>
          <a:p>
            <a:endParaRPr lang="en-US" sz="2000" dirty="0"/>
          </a:p>
          <a:p>
            <a:r>
              <a:rPr lang="en-US" sz="2000" b="1" dirty="0" smtClean="0"/>
              <a:t>Transform: </a:t>
            </a:r>
            <a:r>
              <a:rPr lang="en-US" sz="2000" dirty="0" smtClean="0"/>
              <a:t>Create </a:t>
            </a:r>
            <a:r>
              <a:rPr lang="en-US" sz="2000" dirty="0"/>
              <a:t>new data from the original, for example: by migration into a different format, or by creating a subset, by selection or query, to create newly derived results, perhaps for publication</a:t>
            </a:r>
          </a:p>
        </p:txBody>
      </p:sp>
    </p:spTree>
    <p:extLst>
      <p:ext uri="{BB962C8B-B14F-4D97-AF65-F5344CB8AC3E}">
        <p14:creationId xmlns:p14="http://schemas.microsoft.com/office/powerpoint/2010/main" val="2058845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86961" y="269687"/>
            <a:ext cx="5970078" cy="5348195"/>
          </a:xfrm>
          <a:prstGeom prst="rect">
            <a:avLst/>
          </a:prstGeom>
        </p:spPr>
      </p:pic>
      <p:sp>
        <p:nvSpPr>
          <p:cNvPr id="2" name="Donut 1"/>
          <p:cNvSpPr/>
          <p:nvPr/>
        </p:nvSpPr>
        <p:spPr>
          <a:xfrm>
            <a:off x="2682475" y="1612384"/>
            <a:ext cx="3048711" cy="3090490"/>
          </a:xfrm>
          <a:prstGeom prst="donut">
            <a:avLst>
              <a:gd name="adj" fmla="val 4171"/>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 name="TextBox 2"/>
          <p:cNvSpPr txBox="1"/>
          <p:nvPr/>
        </p:nvSpPr>
        <p:spPr>
          <a:xfrm>
            <a:off x="6884108" y="2757406"/>
            <a:ext cx="2138752" cy="369332"/>
          </a:xfrm>
          <a:prstGeom prst="rect">
            <a:avLst/>
          </a:prstGeom>
          <a:noFill/>
        </p:spPr>
        <p:txBody>
          <a:bodyPr wrap="square" rtlCol="0">
            <a:spAutoFit/>
          </a:bodyPr>
          <a:lstStyle/>
          <a:p>
            <a:r>
              <a:rPr lang="en-US" dirty="0" smtClean="0">
                <a:solidFill>
                  <a:srgbClr val="FF0000"/>
                </a:solidFill>
              </a:rPr>
              <a:t>Full lifecycle actions</a:t>
            </a:r>
            <a:endParaRPr lang="en-US" dirty="0">
              <a:solidFill>
                <a:srgbClr val="FF0000"/>
              </a:solidFill>
            </a:endParaRPr>
          </a:p>
        </p:txBody>
      </p:sp>
      <p:cxnSp>
        <p:nvCxnSpPr>
          <p:cNvPr id="8" name="Straight Connector 7"/>
          <p:cNvCxnSpPr>
            <a:stCxn id="3" idx="1"/>
          </p:cNvCxnSpPr>
          <p:nvPr/>
        </p:nvCxnSpPr>
        <p:spPr>
          <a:xfrm flipH="1">
            <a:off x="5731187" y="2942072"/>
            <a:ext cx="1152921" cy="1587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5" idx="1"/>
          </p:cNvCxnSpPr>
          <p:nvPr/>
        </p:nvCxnSpPr>
        <p:spPr>
          <a:xfrm flipH="1" flipV="1">
            <a:off x="6031949" y="3676540"/>
            <a:ext cx="852159" cy="83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884108" y="3492713"/>
            <a:ext cx="2138752" cy="369332"/>
          </a:xfrm>
          <a:prstGeom prst="rect">
            <a:avLst/>
          </a:prstGeom>
          <a:noFill/>
        </p:spPr>
        <p:txBody>
          <a:bodyPr wrap="square" rtlCol="0">
            <a:spAutoFit/>
          </a:bodyPr>
          <a:lstStyle/>
          <a:p>
            <a:r>
              <a:rPr lang="en-US" dirty="0" smtClean="0">
                <a:solidFill>
                  <a:srgbClr val="0000FF"/>
                </a:solidFill>
              </a:rPr>
              <a:t>Sequential actions</a:t>
            </a:r>
            <a:endParaRPr lang="en-US" dirty="0">
              <a:solidFill>
                <a:srgbClr val="0000FF"/>
              </a:solidFill>
            </a:endParaRPr>
          </a:p>
        </p:txBody>
      </p:sp>
      <p:sp>
        <p:nvSpPr>
          <p:cNvPr id="9" name="Donut 8"/>
          <p:cNvSpPr/>
          <p:nvPr/>
        </p:nvSpPr>
        <p:spPr>
          <a:xfrm>
            <a:off x="2215865" y="1102963"/>
            <a:ext cx="3983174" cy="4037759"/>
          </a:xfrm>
          <a:prstGeom prst="donut">
            <a:avLst>
              <a:gd name="adj" fmla="val 4171"/>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4" name="Frame 3"/>
          <p:cNvSpPr/>
          <p:nvPr/>
        </p:nvSpPr>
        <p:spPr>
          <a:xfrm>
            <a:off x="4076996" y="269687"/>
            <a:ext cx="1470392" cy="666159"/>
          </a:xfrm>
          <a:prstGeom prst="fram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6326635" y="1612384"/>
            <a:ext cx="1215200" cy="666159"/>
          </a:xfrm>
          <a:prstGeom prst="fram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Donut 13"/>
          <p:cNvSpPr/>
          <p:nvPr/>
        </p:nvSpPr>
        <p:spPr>
          <a:xfrm rot="20618857">
            <a:off x="1586962" y="3359019"/>
            <a:ext cx="628904" cy="885713"/>
          </a:xfrm>
          <a:prstGeom prst="donut">
            <a:avLst>
              <a:gd name="adj" fmla="val 362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5" name="Donut 14"/>
          <p:cNvSpPr/>
          <p:nvPr/>
        </p:nvSpPr>
        <p:spPr>
          <a:xfrm rot="1306609">
            <a:off x="6028892" y="3718886"/>
            <a:ext cx="504327" cy="885713"/>
          </a:xfrm>
          <a:prstGeom prst="donut">
            <a:avLst>
              <a:gd name="adj" fmla="val 362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6884108" y="4094328"/>
            <a:ext cx="2138752" cy="369332"/>
          </a:xfrm>
          <a:prstGeom prst="rect">
            <a:avLst/>
          </a:prstGeom>
          <a:noFill/>
        </p:spPr>
        <p:txBody>
          <a:bodyPr wrap="square" rtlCol="0">
            <a:spAutoFit/>
          </a:bodyPr>
          <a:lstStyle/>
          <a:p>
            <a:r>
              <a:rPr lang="en-US" dirty="0" smtClean="0">
                <a:solidFill>
                  <a:srgbClr val="008000"/>
                </a:solidFill>
              </a:rPr>
              <a:t>Occasional actions</a:t>
            </a:r>
            <a:endParaRPr lang="en-US" dirty="0">
              <a:solidFill>
                <a:srgbClr val="008000"/>
              </a:solidFill>
            </a:endParaRPr>
          </a:p>
        </p:txBody>
      </p:sp>
      <p:cxnSp>
        <p:nvCxnSpPr>
          <p:cNvPr id="18" name="Straight Connector 17"/>
          <p:cNvCxnSpPr/>
          <p:nvPr/>
        </p:nvCxnSpPr>
        <p:spPr>
          <a:xfrm flipH="1">
            <a:off x="6498965" y="4315350"/>
            <a:ext cx="38597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9488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Occasional Actions</a:t>
            </a:r>
            <a:endParaRPr lang="en-US" dirty="0"/>
          </a:p>
        </p:txBody>
      </p:sp>
      <p:sp>
        <p:nvSpPr>
          <p:cNvPr id="3" name="Content Placeholder 2"/>
          <p:cNvSpPr>
            <a:spLocks noGrp="1"/>
          </p:cNvSpPr>
          <p:nvPr>
            <p:ph idx="1"/>
          </p:nvPr>
        </p:nvSpPr>
        <p:spPr/>
        <p:txBody>
          <a:bodyPr>
            <a:normAutofit fontScale="70000" lnSpcReduction="20000"/>
          </a:bodyPr>
          <a:lstStyle/>
          <a:p>
            <a:r>
              <a:rPr lang="en-US" b="1" dirty="0" err="1" smtClean="0"/>
              <a:t>Conceptualise</a:t>
            </a:r>
            <a:endParaRPr lang="en-US" b="1" dirty="0"/>
          </a:p>
          <a:p>
            <a:endParaRPr lang="en-US" b="1" dirty="0"/>
          </a:p>
          <a:p>
            <a:r>
              <a:rPr lang="en-US" b="1" dirty="0" smtClean="0"/>
              <a:t>Reappraisal</a:t>
            </a:r>
            <a:r>
              <a:rPr lang="en-US" dirty="0" smtClean="0"/>
              <a:t>: Return </a:t>
            </a:r>
            <a:r>
              <a:rPr lang="en-US" dirty="0"/>
              <a:t>data which fails validation procedures for further appraisal and re-selection.</a:t>
            </a:r>
          </a:p>
          <a:p>
            <a:endParaRPr lang="en-US" dirty="0"/>
          </a:p>
          <a:p>
            <a:r>
              <a:rPr lang="en-US" b="1" dirty="0" smtClean="0"/>
              <a:t>Migration</a:t>
            </a:r>
            <a:r>
              <a:rPr lang="en-US" dirty="0" smtClean="0"/>
              <a:t>: Migrate </a:t>
            </a:r>
            <a:r>
              <a:rPr lang="en-US" dirty="0"/>
              <a:t>data to a different format. This may be done to accord with the storage environment or to ensure the data's immunity from hardware or software obsolescence. </a:t>
            </a:r>
          </a:p>
          <a:p>
            <a:endParaRPr lang="en-US" dirty="0"/>
          </a:p>
          <a:p>
            <a:r>
              <a:rPr lang="en-US" b="1" dirty="0" smtClean="0"/>
              <a:t>Disposal</a:t>
            </a:r>
            <a:r>
              <a:rPr lang="en-US" dirty="0" smtClean="0"/>
              <a:t>: Dispose </a:t>
            </a:r>
            <a:r>
              <a:rPr lang="en-US" dirty="0"/>
              <a:t>of data, which has not been selected for long-term curation and preservation in accordance with documented policies, guidance or legal </a:t>
            </a:r>
            <a:r>
              <a:rPr lang="en-US" dirty="0" smtClean="0"/>
              <a:t>requirements.... </a:t>
            </a:r>
            <a:r>
              <a:rPr lang="en-US" dirty="0"/>
              <a:t>The data's nature may, for legal reasons, necessitate secure destruction.</a:t>
            </a:r>
          </a:p>
          <a:p>
            <a:endParaRPr lang="en-US" dirty="0"/>
          </a:p>
        </p:txBody>
      </p:sp>
    </p:spTree>
    <p:extLst>
      <p:ext uri="{BB962C8B-B14F-4D97-AF65-F5344CB8AC3E}">
        <p14:creationId xmlns:p14="http://schemas.microsoft.com/office/powerpoint/2010/main" val="2416757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86961" y="269687"/>
            <a:ext cx="5970078" cy="5348195"/>
          </a:xfrm>
          <a:prstGeom prst="rect">
            <a:avLst/>
          </a:prstGeom>
        </p:spPr>
      </p:pic>
      <p:sp>
        <p:nvSpPr>
          <p:cNvPr id="2" name="Donut 1"/>
          <p:cNvSpPr/>
          <p:nvPr/>
        </p:nvSpPr>
        <p:spPr>
          <a:xfrm>
            <a:off x="2682475" y="1612384"/>
            <a:ext cx="3048711" cy="3090490"/>
          </a:xfrm>
          <a:prstGeom prst="donut">
            <a:avLst>
              <a:gd name="adj" fmla="val 4171"/>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 name="TextBox 2"/>
          <p:cNvSpPr txBox="1"/>
          <p:nvPr/>
        </p:nvSpPr>
        <p:spPr>
          <a:xfrm>
            <a:off x="6884108" y="2757406"/>
            <a:ext cx="2138752" cy="369332"/>
          </a:xfrm>
          <a:prstGeom prst="rect">
            <a:avLst/>
          </a:prstGeom>
          <a:noFill/>
        </p:spPr>
        <p:txBody>
          <a:bodyPr wrap="square" rtlCol="0">
            <a:spAutoFit/>
          </a:bodyPr>
          <a:lstStyle/>
          <a:p>
            <a:r>
              <a:rPr lang="en-US" dirty="0" smtClean="0">
                <a:solidFill>
                  <a:srgbClr val="FF0000"/>
                </a:solidFill>
              </a:rPr>
              <a:t>Full lifecycle actions</a:t>
            </a:r>
            <a:endParaRPr lang="en-US" dirty="0">
              <a:solidFill>
                <a:srgbClr val="FF0000"/>
              </a:solidFill>
            </a:endParaRPr>
          </a:p>
        </p:txBody>
      </p:sp>
      <p:cxnSp>
        <p:nvCxnSpPr>
          <p:cNvPr id="8" name="Straight Connector 7"/>
          <p:cNvCxnSpPr>
            <a:stCxn id="3" idx="1"/>
          </p:cNvCxnSpPr>
          <p:nvPr/>
        </p:nvCxnSpPr>
        <p:spPr>
          <a:xfrm flipH="1">
            <a:off x="5731187" y="2942072"/>
            <a:ext cx="1152921" cy="1587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5" idx="1"/>
          </p:cNvCxnSpPr>
          <p:nvPr/>
        </p:nvCxnSpPr>
        <p:spPr>
          <a:xfrm flipH="1" flipV="1">
            <a:off x="6031949" y="3676540"/>
            <a:ext cx="852159" cy="83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884108" y="3492713"/>
            <a:ext cx="2138752" cy="369332"/>
          </a:xfrm>
          <a:prstGeom prst="rect">
            <a:avLst/>
          </a:prstGeom>
          <a:noFill/>
        </p:spPr>
        <p:txBody>
          <a:bodyPr wrap="square" rtlCol="0">
            <a:spAutoFit/>
          </a:bodyPr>
          <a:lstStyle/>
          <a:p>
            <a:r>
              <a:rPr lang="en-US" dirty="0" smtClean="0">
                <a:solidFill>
                  <a:srgbClr val="0000FF"/>
                </a:solidFill>
              </a:rPr>
              <a:t>Sequential actions</a:t>
            </a:r>
            <a:endParaRPr lang="en-US" dirty="0">
              <a:solidFill>
                <a:srgbClr val="0000FF"/>
              </a:solidFill>
            </a:endParaRPr>
          </a:p>
        </p:txBody>
      </p:sp>
      <p:sp>
        <p:nvSpPr>
          <p:cNvPr id="9" name="Donut 8"/>
          <p:cNvSpPr/>
          <p:nvPr/>
        </p:nvSpPr>
        <p:spPr>
          <a:xfrm>
            <a:off x="2215865" y="1102963"/>
            <a:ext cx="3983174" cy="4037759"/>
          </a:xfrm>
          <a:prstGeom prst="donut">
            <a:avLst>
              <a:gd name="adj" fmla="val 4171"/>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4" name="Frame 3"/>
          <p:cNvSpPr/>
          <p:nvPr/>
        </p:nvSpPr>
        <p:spPr>
          <a:xfrm>
            <a:off x="4076996" y="269687"/>
            <a:ext cx="1470392" cy="666159"/>
          </a:xfrm>
          <a:prstGeom prst="fram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6326635" y="1612384"/>
            <a:ext cx="1215200" cy="666159"/>
          </a:xfrm>
          <a:prstGeom prst="fram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Donut 13"/>
          <p:cNvSpPr/>
          <p:nvPr/>
        </p:nvSpPr>
        <p:spPr>
          <a:xfrm rot="20618857">
            <a:off x="1586962" y="3359019"/>
            <a:ext cx="628904" cy="885713"/>
          </a:xfrm>
          <a:prstGeom prst="donut">
            <a:avLst>
              <a:gd name="adj" fmla="val 362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5" name="Donut 14"/>
          <p:cNvSpPr/>
          <p:nvPr/>
        </p:nvSpPr>
        <p:spPr>
          <a:xfrm rot="1306609">
            <a:off x="6028892" y="3718886"/>
            <a:ext cx="504327" cy="885713"/>
          </a:xfrm>
          <a:prstGeom prst="donut">
            <a:avLst>
              <a:gd name="adj" fmla="val 362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6884108" y="4094328"/>
            <a:ext cx="2138752" cy="369332"/>
          </a:xfrm>
          <a:prstGeom prst="rect">
            <a:avLst/>
          </a:prstGeom>
          <a:noFill/>
        </p:spPr>
        <p:txBody>
          <a:bodyPr wrap="square" rtlCol="0">
            <a:spAutoFit/>
          </a:bodyPr>
          <a:lstStyle/>
          <a:p>
            <a:r>
              <a:rPr lang="en-US" dirty="0" smtClean="0">
                <a:solidFill>
                  <a:srgbClr val="008000"/>
                </a:solidFill>
              </a:rPr>
              <a:t>Occasional actions</a:t>
            </a:r>
            <a:endParaRPr lang="en-US" dirty="0">
              <a:solidFill>
                <a:srgbClr val="008000"/>
              </a:solidFill>
            </a:endParaRPr>
          </a:p>
        </p:txBody>
      </p:sp>
      <p:cxnSp>
        <p:nvCxnSpPr>
          <p:cNvPr id="18" name="Straight Connector 17"/>
          <p:cNvCxnSpPr/>
          <p:nvPr/>
        </p:nvCxnSpPr>
        <p:spPr>
          <a:xfrm flipH="1">
            <a:off x="6498965" y="4315350"/>
            <a:ext cx="38597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84307" y="484635"/>
            <a:ext cx="2071916" cy="1569660"/>
          </a:xfrm>
          <a:prstGeom prst="rect">
            <a:avLst/>
          </a:prstGeom>
          <a:noFill/>
        </p:spPr>
        <p:txBody>
          <a:bodyPr wrap="square" rtlCol="0">
            <a:spAutoFit/>
          </a:bodyPr>
          <a:lstStyle/>
          <a:p>
            <a:pPr algn="ctr"/>
            <a:r>
              <a:rPr lang="en-US" sz="2400" b="1" dirty="0" smtClean="0"/>
              <a:t>All </a:t>
            </a:r>
            <a:r>
              <a:rPr lang="en-US" sz="2400" b="1" dirty="0" smtClean="0"/>
              <a:t>actions are centered </a:t>
            </a:r>
            <a:r>
              <a:rPr lang="en-US" sz="2400" b="1" dirty="0" smtClean="0"/>
              <a:t>on the data object</a:t>
            </a:r>
            <a:endParaRPr lang="en-US" sz="2400" b="1" dirty="0"/>
          </a:p>
        </p:txBody>
      </p:sp>
    </p:spTree>
    <p:extLst>
      <p:ext uri="{BB962C8B-B14F-4D97-AF65-F5344CB8AC3E}">
        <p14:creationId xmlns:p14="http://schemas.microsoft.com/office/powerpoint/2010/main" val="2188242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86961" y="269687"/>
            <a:ext cx="5970078" cy="5348195"/>
          </a:xfrm>
          <a:prstGeom prst="rect">
            <a:avLst/>
          </a:prstGeom>
        </p:spPr>
      </p:pic>
      <p:sp>
        <p:nvSpPr>
          <p:cNvPr id="2" name="Donut 1"/>
          <p:cNvSpPr/>
          <p:nvPr/>
        </p:nvSpPr>
        <p:spPr>
          <a:xfrm>
            <a:off x="2682475" y="1612384"/>
            <a:ext cx="3048711" cy="3090490"/>
          </a:xfrm>
          <a:prstGeom prst="donut">
            <a:avLst>
              <a:gd name="adj" fmla="val 4171"/>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 name="TextBox 2"/>
          <p:cNvSpPr txBox="1"/>
          <p:nvPr/>
        </p:nvSpPr>
        <p:spPr>
          <a:xfrm>
            <a:off x="6884108" y="2757406"/>
            <a:ext cx="2138752" cy="369332"/>
          </a:xfrm>
          <a:prstGeom prst="rect">
            <a:avLst/>
          </a:prstGeom>
          <a:noFill/>
        </p:spPr>
        <p:txBody>
          <a:bodyPr wrap="square" rtlCol="0">
            <a:spAutoFit/>
          </a:bodyPr>
          <a:lstStyle/>
          <a:p>
            <a:r>
              <a:rPr lang="en-US" dirty="0" smtClean="0">
                <a:solidFill>
                  <a:srgbClr val="FF0000"/>
                </a:solidFill>
              </a:rPr>
              <a:t>Full lifecycle actions</a:t>
            </a:r>
            <a:endParaRPr lang="en-US" dirty="0">
              <a:solidFill>
                <a:srgbClr val="FF0000"/>
              </a:solidFill>
            </a:endParaRPr>
          </a:p>
        </p:txBody>
      </p:sp>
      <p:cxnSp>
        <p:nvCxnSpPr>
          <p:cNvPr id="8" name="Straight Connector 7"/>
          <p:cNvCxnSpPr>
            <a:stCxn id="3" idx="1"/>
          </p:cNvCxnSpPr>
          <p:nvPr/>
        </p:nvCxnSpPr>
        <p:spPr>
          <a:xfrm flipH="1">
            <a:off x="5731187" y="2942072"/>
            <a:ext cx="1152921" cy="1587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5" idx="1"/>
          </p:cNvCxnSpPr>
          <p:nvPr/>
        </p:nvCxnSpPr>
        <p:spPr>
          <a:xfrm flipH="1" flipV="1">
            <a:off x="6031949" y="3676540"/>
            <a:ext cx="852159" cy="83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884108" y="3492713"/>
            <a:ext cx="2138752" cy="369332"/>
          </a:xfrm>
          <a:prstGeom prst="rect">
            <a:avLst/>
          </a:prstGeom>
          <a:noFill/>
        </p:spPr>
        <p:txBody>
          <a:bodyPr wrap="square" rtlCol="0">
            <a:spAutoFit/>
          </a:bodyPr>
          <a:lstStyle/>
          <a:p>
            <a:r>
              <a:rPr lang="en-US" dirty="0" smtClean="0">
                <a:solidFill>
                  <a:srgbClr val="0000FF"/>
                </a:solidFill>
              </a:rPr>
              <a:t>Sequential actions</a:t>
            </a:r>
            <a:endParaRPr lang="en-US" dirty="0">
              <a:solidFill>
                <a:srgbClr val="0000FF"/>
              </a:solidFill>
            </a:endParaRPr>
          </a:p>
        </p:txBody>
      </p:sp>
      <p:sp>
        <p:nvSpPr>
          <p:cNvPr id="9" name="Donut 8"/>
          <p:cNvSpPr/>
          <p:nvPr/>
        </p:nvSpPr>
        <p:spPr>
          <a:xfrm>
            <a:off x="2215865" y="1102963"/>
            <a:ext cx="3983174" cy="4037759"/>
          </a:xfrm>
          <a:prstGeom prst="donut">
            <a:avLst>
              <a:gd name="adj" fmla="val 4171"/>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4" name="Frame 3"/>
          <p:cNvSpPr/>
          <p:nvPr/>
        </p:nvSpPr>
        <p:spPr>
          <a:xfrm>
            <a:off x="4076996" y="269687"/>
            <a:ext cx="1470392" cy="666159"/>
          </a:xfrm>
          <a:prstGeom prst="fram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6326635" y="1612384"/>
            <a:ext cx="1215200" cy="666159"/>
          </a:xfrm>
          <a:prstGeom prst="fram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Donut 13"/>
          <p:cNvSpPr/>
          <p:nvPr/>
        </p:nvSpPr>
        <p:spPr>
          <a:xfrm rot="20618857">
            <a:off x="1586962" y="3359019"/>
            <a:ext cx="628904" cy="885713"/>
          </a:xfrm>
          <a:prstGeom prst="donut">
            <a:avLst>
              <a:gd name="adj" fmla="val 362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5" name="Donut 14"/>
          <p:cNvSpPr/>
          <p:nvPr/>
        </p:nvSpPr>
        <p:spPr>
          <a:xfrm rot="1306609">
            <a:off x="6028892" y="3718886"/>
            <a:ext cx="504327" cy="885713"/>
          </a:xfrm>
          <a:prstGeom prst="donut">
            <a:avLst>
              <a:gd name="adj" fmla="val 362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6884108" y="4094328"/>
            <a:ext cx="2138752" cy="369332"/>
          </a:xfrm>
          <a:prstGeom prst="rect">
            <a:avLst/>
          </a:prstGeom>
          <a:noFill/>
        </p:spPr>
        <p:txBody>
          <a:bodyPr wrap="square" rtlCol="0">
            <a:spAutoFit/>
          </a:bodyPr>
          <a:lstStyle/>
          <a:p>
            <a:r>
              <a:rPr lang="en-US" dirty="0" smtClean="0">
                <a:solidFill>
                  <a:srgbClr val="008000"/>
                </a:solidFill>
              </a:rPr>
              <a:t>Occasional actions</a:t>
            </a:r>
            <a:endParaRPr lang="en-US" dirty="0">
              <a:solidFill>
                <a:srgbClr val="008000"/>
              </a:solidFill>
            </a:endParaRPr>
          </a:p>
        </p:txBody>
      </p:sp>
      <p:cxnSp>
        <p:nvCxnSpPr>
          <p:cNvPr id="18" name="Straight Connector 17"/>
          <p:cNvCxnSpPr/>
          <p:nvPr/>
        </p:nvCxnSpPr>
        <p:spPr>
          <a:xfrm flipH="1">
            <a:off x="6498965" y="4315350"/>
            <a:ext cx="38597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84307" y="484635"/>
            <a:ext cx="2071916" cy="1569660"/>
          </a:xfrm>
          <a:prstGeom prst="rect">
            <a:avLst/>
          </a:prstGeom>
          <a:noFill/>
        </p:spPr>
        <p:txBody>
          <a:bodyPr wrap="square" rtlCol="0">
            <a:spAutoFit/>
          </a:bodyPr>
          <a:lstStyle/>
          <a:p>
            <a:pPr algn="ctr"/>
            <a:r>
              <a:rPr lang="en-US" sz="2400" b="1" dirty="0" smtClean="0"/>
              <a:t>All </a:t>
            </a:r>
            <a:r>
              <a:rPr lang="en-US" sz="2400" b="1" dirty="0" smtClean="0"/>
              <a:t>actions are centered </a:t>
            </a:r>
            <a:r>
              <a:rPr lang="en-US" sz="2400" b="1" dirty="0" smtClean="0"/>
              <a:t>on the data object</a:t>
            </a:r>
            <a:endParaRPr lang="en-US" sz="2400" b="1" dirty="0"/>
          </a:p>
        </p:txBody>
      </p:sp>
      <p:sp>
        <p:nvSpPr>
          <p:cNvPr id="17" name="Donut 16"/>
          <p:cNvSpPr/>
          <p:nvPr/>
        </p:nvSpPr>
        <p:spPr>
          <a:xfrm>
            <a:off x="3729360" y="2695902"/>
            <a:ext cx="906836" cy="919262"/>
          </a:xfrm>
          <a:prstGeom prst="donut">
            <a:avLst>
              <a:gd name="adj" fmla="val 4171"/>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943643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“The </a:t>
            </a:r>
            <a:r>
              <a:rPr lang="en-US" b="1" dirty="0" smtClean="0"/>
              <a:t>active and on-going management </a:t>
            </a:r>
            <a:r>
              <a:rPr lang="en-US" dirty="0" smtClean="0"/>
              <a:t>of data through its </a:t>
            </a:r>
            <a:r>
              <a:rPr lang="en-US" b="1" dirty="0" smtClean="0"/>
              <a:t>lifecycle of use</a:t>
            </a:r>
            <a:r>
              <a:rPr lang="en-US" dirty="0" smtClean="0"/>
              <a:t>, including </a:t>
            </a:r>
            <a:r>
              <a:rPr lang="en-US" b="1" dirty="0" smtClean="0"/>
              <a:t>preservation and re-use</a:t>
            </a:r>
            <a:r>
              <a:rPr lang="en-US" dirty="0" smtClean="0"/>
              <a:t>” </a:t>
            </a:r>
          </a:p>
          <a:p>
            <a:pPr marL="0" indent="0">
              <a:buNone/>
            </a:pPr>
            <a:r>
              <a:rPr lang="en-US" dirty="0"/>
              <a:t>	</a:t>
            </a:r>
            <a:r>
              <a:rPr lang="en-US" dirty="0" smtClean="0"/>
              <a:t>GLSIS Definition</a:t>
            </a:r>
            <a:endParaRPr lang="en-US" dirty="0"/>
          </a:p>
        </p:txBody>
      </p:sp>
    </p:spTree>
    <p:extLst>
      <p:ext uri="{BB962C8B-B14F-4D97-AF65-F5344CB8AC3E}">
        <p14:creationId xmlns:p14="http://schemas.microsoft.com/office/powerpoint/2010/main" val="8173712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DCC </a:t>
            </a:r>
            <a:r>
              <a:rPr lang="en-US" dirty="0" smtClean="0"/>
              <a:t>model</a:t>
            </a:r>
            <a:endParaRPr lang="en-US" dirty="0"/>
          </a:p>
        </p:txBody>
      </p:sp>
      <p:sp>
        <p:nvSpPr>
          <p:cNvPr id="3" name="Content Placeholder 2"/>
          <p:cNvSpPr>
            <a:spLocks noGrp="1"/>
          </p:cNvSpPr>
          <p:nvPr>
            <p:ph idx="1"/>
          </p:nvPr>
        </p:nvSpPr>
        <p:spPr/>
        <p:txBody>
          <a:bodyPr>
            <a:normAutofit/>
          </a:bodyPr>
          <a:lstStyle/>
          <a:p>
            <a:r>
              <a:rPr lang="en-US" dirty="0" smtClean="0"/>
              <a:t>Remains </a:t>
            </a:r>
            <a:r>
              <a:rPr lang="en-US" dirty="0" smtClean="0"/>
              <a:t>library/archive focused while also representing earlier stages of data work</a:t>
            </a:r>
          </a:p>
          <a:p>
            <a:r>
              <a:rPr lang="en-US" dirty="0" smtClean="0"/>
              <a:t>Generalized without being too </a:t>
            </a:r>
            <a:r>
              <a:rPr lang="en-US" dirty="0" smtClean="0"/>
              <a:t>broad</a:t>
            </a:r>
          </a:p>
          <a:p>
            <a:r>
              <a:rPr lang="en-US" dirty="0" smtClean="0"/>
              <a:t>Helps break curatorial tasks into individual steps</a:t>
            </a:r>
            <a:endParaRPr lang="en-US" dirty="0" smtClean="0"/>
          </a:p>
          <a:p>
            <a:r>
              <a:rPr lang="en-US" dirty="0" smtClean="0"/>
              <a:t>Great for administrators – comprehensive way of showing what you want to do</a:t>
            </a:r>
          </a:p>
          <a:p>
            <a:endParaRPr lang="en-US" dirty="0" smtClean="0"/>
          </a:p>
          <a:p>
            <a:endParaRPr lang="en-US" dirty="0"/>
          </a:p>
        </p:txBody>
      </p:sp>
    </p:spTree>
    <p:extLst>
      <p:ext uri="{BB962C8B-B14F-4D97-AF65-F5344CB8AC3E}">
        <p14:creationId xmlns:p14="http://schemas.microsoft.com/office/powerpoint/2010/main" val="25190429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Applications of DCC and OAIS models	</a:t>
            </a:r>
            <a:endParaRPr lang="en-US" dirty="0"/>
          </a:p>
        </p:txBody>
      </p:sp>
      <p:sp>
        <p:nvSpPr>
          <p:cNvPr id="3" name="Content Placeholder 2"/>
          <p:cNvSpPr>
            <a:spLocks noGrp="1"/>
          </p:cNvSpPr>
          <p:nvPr>
            <p:ph idx="1"/>
          </p:nvPr>
        </p:nvSpPr>
        <p:spPr/>
        <p:txBody>
          <a:bodyPr/>
          <a:lstStyle/>
          <a:p>
            <a:r>
              <a:rPr lang="en-US" dirty="0" smtClean="0"/>
              <a:t>Can help guide policy and data curation workflows</a:t>
            </a:r>
          </a:p>
          <a:p>
            <a:r>
              <a:rPr lang="en-US" dirty="0" smtClean="0"/>
              <a:t>Can help guide metadata creation</a:t>
            </a:r>
          </a:p>
          <a:p>
            <a:r>
              <a:rPr lang="en-US" dirty="0"/>
              <a:t>We’ll discuss </a:t>
            </a:r>
            <a:r>
              <a:rPr lang="en-US" dirty="0" smtClean="0"/>
              <a:t>this further </a:t>
            </a:r>
            <a:r>
              <a:rPr lang="en-US" dirty="0"/>
              <a:t>on Day 2</a:t>
            </a:r>
          </a:p>
          <a:p>
            <a:endParaRPr lang="en-US" dirty="0"/>
          </a:p>
        </p:txBody>
      </p:sp>
    </p:spTree>
    <p:extLst>
      <p:ext uri="{BB962C8B-B14F-4D97-AF65-F5344CB8AC3E}">
        <p14:creationId xmlns:p14="http://schemas.microsoft.com/office/powerpoint/2010/main" val="2263257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rmAutofit/>
          </a:bodyPr>
          <a:lstStyle/>
          <a:p>
            <a:r>
              <a:rPr lang="en-US" dirty="0" smtClean="0"/>
              <a:t>Provenance</a:t>
            </a:r>
            <a:endParaRPr lang="en-US" dirty="0"/>
          </a:p>
        </p:txBody>
      </p:sp>
      <p:sp>
        <p:nvSpPr>
          <p:cNvPr id="3" name="Subtitle 2"/>
          <p:cNvSpPr>
            <a:spLocks noGrp="1"/>
          </p:cNvSpPr>
          <p:nvPr>
            <p:ph type="subTitle" idx="1"/>
          </p:nvPr>
        </p:nvSpPr>
        <p:spPr/>
        <p:txBody>
          <a:bodyPr/>
          <a:lstStyle/>
          <a:p>
            <a:r>
              <a:rPr lang="en-US" dirty="0" smtClean="0"/>
              <a:t>Day 1</a:t>
            </a:r>
            <a:endParaRPr lang="en-US" dirty="0"/>
          </a:p>
        </p:txBody>
      </p:sp>
    </p:spTree>
    <p:extLst>
      <p:ext uri="{BB962C8B-B14F-4D97-AF65-F5344CB8AC3E}">
        <p14:creationId xmlns:p14="http://schemas.microsoft.com/office/powerpoint/2010/main" val="1549060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8224" y="658906"/>
            <a:ext cx="8229600" cy="4525963"/>
          </a:xfrm>
        </p:spPr>
        <p:txBody>
          <a:bodyPr>
            <a:normAutofit fontScale="92500" lnSpcReduction="20000"/>
          </a:bodyPr>
          <a:lstStyle/>
          <a:p>
            <a:pPr marL="0" indent="0">
              <a:buNone/>
            </a:pPr>
            <a:r>
              <a:rPr lang="en-US" dirty="0" smtClean="0"/>
              <a:t>Provenance is about the context of a records production, use, and ownership. </a:t>
            </a:r>
          </a:p>
          <a:p>
            <a:pPr marL="0" indent="0">
              <a:buNone/>
            </a:pPr>
            <a:endParaRPr lang="en-US" dirty="0"/>
          </a:p>
          <a:p>
            <a:pPr marL="0" indent="0">
              <a:buNone/>
            </a:pPr>
            <a:r>
              <a:rPr lang="en-US" dirty="0" smtClean="0"/>
              <a:t>In short  “…the significance of archival materials is heavily dependent on the context of their creation, and that the arrangement and description of these materials should be directly related to their original purpose and function.”  </a:t>
            </a:r>
          </a:p>
          <a:p>
            <a:pPr marL="0" indent="0">
              <a:buNone/>
            </a:pPr>
            <a:endParaRPr lang="en-US" dirty="0"/>
          </a:p>
          <a:p>
            <a:pPr marL="0" indent="0">
              <a:buNone/>
            </a:pPr>
            <a:r>
              <a:rPr lang="en-US" dirty="0" smtClean="0"/>
              <a:t>		</a:t>
            </a:r>
            <a:endParaRPr lang="en-US" dirty="0"/>
          </a:p>
        </p:txBody>
      </p:sp>
    </p:spTree>
    <p:extLst>
      <p:ext uri="{BB962C8B-B14F-4D97-AF65-F5344CB8AC3E}">
        <p14:creationId xmlns:p14="http://schemas.microsoft.com/office/powerpoint/2010/main" val="93661060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 in Data Curation</a:t>
            </a:r>
            <a:endParaRPr lang="en-US" dirty="0"/>
          </a:p>
        </p:txBody>
      </p:sp>
      <p:sp>
        <p:nvSpPr>
          <p:cNvPr id="3" name="Content Placeholder 2"/>
          <p:cNvSpPr>
            <a:spLocks noGrp="1"/>
          </p:cNvSpPr>
          <p:nvPr>
            <p:ph idx="1"/>
          </p:nvPr>
        </p:nvSpPr>
        <p:spPr/>
        <p:txBody>
          <a:bodyPr/>
          <a:lstStyle/>
          <a:p>
            <a:pPr marL="0" indent="0">
              <a:buNone/>
            </a:pPr>
            <a:r>
              <a:rPr lang="en-US" dirty="0" smtClean="0"/>
              <a:t>Data provenance -  a type of metadata that “pertains to the derivation history of a data product starting from its original sources.”</a:t>
            </a:r>
          </a:p>
          <a:p>
            <a:pPr marL="0" indent="0">
              <a:buNone/>
            </a:pPr>
            <a:r>
              <a:rPr lang="en-US" dirty="0" smtClean="0"/>
              <a:t>		(</a:t>
            </a:r>
            <a:r>
              <a:rPr lang="en-US" dirty="0" err="1" smtClean="0"/>
              <a:t>Simmhan</a:t>
            </a:r>
            <a:r>
              <a:rPr lang="en-US" dirty="0" smtClean="0"/>
              <a:t> </a:t>
            </a:r>
            <a:r>
              <a:rPr lang="en-US" dirty="0" err="1" smtClean="0"/>
              <a:t>Plale</a:t>
            </a:r>
            <a:r>
              <a:rPr lang="en-US" dirty="0" smtClean="0"/>
              <a:t> and Gannon, 2005)</a:t>
            </a:r>
            <a:endParaRPr lang="en-US" dirty="0"/>
          </a:p>
          <a:p>
            <a:pPr marL="0" indent="0">
              <a:buNone/>
            </a:pPr>
            <a:endParaRPr lang="en-US" dirty="0"/>
          </a:p>
        </p:txBody>
      </p:sp>
    </p:spTree>
    <p:extLst>
      <p:ext uri="{BB962C8B-B14F-4D97-AF65-F5344CB8AC3E}">
        <p14:creationId xmlns:p14="http://schemas.microsoft.com/office/powerpoint/2010/main" val="2050927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Provenance </a:t>
            </a:r>
            <a:endParaRPr lang="en-US" dirty="0"/>
          </a:p>
        </p:txBody>
      </p:sp>
      <p:pic>
        <p:nvPicPr>
          <p:cNvPr id="4" name="Picture 3"/>
          <p:cNvPicPr>
            <a:picLocks noChangeAspect="1"/>
          </p:cNvPicPr>
          <p:nvPr/>
        </p:nvPicPr>
        <p:blipFill>
          <a:blip r:embed="rId2"/>
          <a:stretch>
            <a:fillRect/>
          </a:stretch>
        </p:blipFill>
        <p:spPr>
          <a:xfrm>
            <a:off x="1585452" y="2158590"/>
            <a:ext cx="6350000" cy="2311400"/>
          </a:xfrm>
          <a:prstGeom prst="rect">
            <a:avLst/>
          </a:prstGeom>
        </p:spPr>
      </p:pic>
      <p:sp>
        <p:nvSpPr>
          <p:cNvPr id="5" name="Rectangle 4"/>
          <p:cNvSpPr/>
          <p:nvPr/>
        </p:nvSpPr>
        <p:spPr>
          <a:xfrm>
            <a:off x="4690491" y="5207000"/>
            <a:ext cx="4064860" cy="369332"/>
          </a:xfrm>
          <a:prstGeom prst="rect">
            <a:avLst/>
          </a:prstGeom>
        </p:spPr>
        <p:txBody>
          <a:bodyPr wrap="none">
            <a:spAutoFit/>
          </a:bodyPr>
          <a:lstStyle/>
          <a:p>
            <a:r>
              <a:rPr lang="en-US" dirty="0" smtClean="0"/>
              <a:t>Image from: leadership2013</a:t>
            </a:r>
            <a:r>
              <a:rPr lang="en-US" dirty="0"/>
              <a:t>.thatcamp.org</a:t>
            </a:r>
          </a:p>
        </p:txBody>
      </p:sp>
    </p:spTree>
    <p:extLst>
      <p:ext uri="{BB962C8B-B14F-4D97-AF65-F5344CB8AC3E}">
        <p14:creationId xmlns:p14="http://schemas.microsoft.com/office/powerpoint/2010/main" val="9248334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Provenance</a:t>
            </a:r>
            <a:endParaRPr lang="en-US" dirty="0"/>
          </a:p>
        </p:txBody>
      </p:sp>
      <p:sp>
        <p:nvSpPr>
          <p:cNvPr id="3" name="Content Placeholder 2"/>
          <p:cNvSpPr>
            <a:spLocks noGrp="1"/>
          </p:cNvSpPr>
          <p:nvPr>
            <p:ph idx="1"/>
          </p:nvPr>
        </p:nvSpPr>
        <p:spPr/>
        <p:txBody>
          <a:bodyPr/>
          <a:lstStyle/>
          <a:p>
            <a:pPr marL="0" indent="0">
              <a:buNone/>
            </a:pPr>
            <a:r>
              <a:rPr lang="en-US" dirty="0" smtClean="0"/>
              <a:t>“…information about entities, activities, and people involved in producing a piece of data or thing, which can be used to form assessments about its quality, reliability or trustworthiness.” 	</a:t>
            </a:r>
            <a:r>
              <a:rPr lang="en-US" sz="1800" dirty="0" smtClean="0"/>
              <a:t>W3C Provenance Incubator Group</a:t>
            </a:r>
            <a:endParaRPr lang="en-US" sz="1800" dirty="0"/>
          </a:p>
        </p:txBody>
      </p:sp>
      <p:sp>
        <p:nvSpPr>
          <p:cNvPr id="4" name="Rectangle 3"/>
          <p:cNvSpPr/>
          <p:nvPr/>
        </p:nvSpPr>
        <p:spPr>
          <a:xfrm>
            <a:off x="7339688" y="5402131"/>
            <a:ext cx="1531188" cy="215444"/>
          </a:xfrm>
          <a:prstGeom prst="rect">
            <a:avLst/>
          </a:prstGeom>
        </p:spPr>
        <p:txBody>
          <a:bodyPr wrap="none">
            <a:spAutoFit/>
          </a:bodyPr>
          <a:lstStyle/>
          <a:p>
            <a:r>
              <a:rPr lang="en-US" sz="800" dirty="0" smtClean="0"/>
              <a:t>http://www.w3.org/TR/</a:t>
            </a:r>
            <a:r>
              <a:rPr lang="en-US" sz="800" dirty="0" err="1" smtClean="0"/>
              <a:t>prov-dm</a:t>
            </a:r>
            <a:r>
              <a:rPr lang="en-US" sz="800" dirty="0" smtClean="0"/>
              <a:t>/</a:t>
            </a:r>
            <a:endParaRPr lang="en-US" sz="800" dirty="0"/>
          </a:p>
        </p:txBody>
      </p:sp>
    </p:spTree>
    <p:extLst>
      <p:ext uri="{BB962C8B-B14F-4D97-AF65-F5344CB8AC3E}">
        <p14:creationId xmlns:p14="http://schemas.microsoft.com/office/powerpoint/2010/main" val="33606669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Prov</a:t>
            </a:r>
            <a:r>
              <a:rPr lang="en-US" dirty="0" smtClean="0"/>
              <a:t>-O</a:t>
            </a:r>
            <a:endParaRPr lang="en-US" dirty="0"/>
          </a:p>
        </p:txBody>
      </p:sp>
      <p:pic>
        <p:nvPicPr>
          <p:cNvPr id="5" name="Picture 4"/>
          <p:cNvPicPr>
            <a:picLocks noChangeAspect="1"/>
          </p:cNvPicPr>
          <p:nvPr/>
        </p:nvPicPr>
        <p:blipFill>
          <a:blip r:embed="rId3"/>
          <a:stretch>
            <a:fillRect/>
          </a:stretch>
        </p:blipFill>
        <p:spPr>
          <a:xfrm>
            <a:off x="1852706" y="1650253"/>
            <a:ext cx="4960471" cy="3064862"/>
          </a:xfrm>
          <a:prstGeom prst="rect">
            <a:avLst/>
          </a:prstGeom>
        </p:spPr>
      </p:pic>
    </p:spTree>
    <p:extLst>
      <p:ext uri="{BB962C8B-B14F-4D97-AF65-F5344CB8AC3E}">
        <p14:creationId xmlns:p14="http://schemas.microsoft.com/office/powerpoint/2010/main" val="39389262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861" y="2292965"/>
            <a:ext cx="7772400" cy="1362075"/>
          </a:xfrm>
        </p:spPr>
        <p:txBody>
          <a:bodyPr/>
          <a:lstStyle/>
          <a:p>
            <a:r>
              <a:rPr lang="en-US" dirty="0" smtClean="0"/>
              <a:t>Example of Provenance</a:t>
            </a:r>
            <a:endParaRPr lang="en-US" dirty="0"/>
          </a:p>
        </p:txBody>
      </p:sp>
    </p:spTree>
    <p:extLst>
      <p:ext uri="{BB962C8B-B14F-4D97-AF65-F5344CB8AC3E}">
        <p14:creationId xmlns:p14="http://schemas.microsoft.com/office/powerpoint/2010/main" val="32119766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64093" y="1511508"/>
            <a:ext cx="3858681" cy="3183412"/>
          </a:xfrm>
          <a:prstGeom prst="rect">
            <a:avLst/>
          </a:prstGeom>
        </p:spPr>
      </p:pic>
      <p:pic>
        <p:nvPicPr>
          <p:cNvPr id="3" name="Picture 2" descr="Screen Shot 2015-01-18 at 10.17.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71" y="1380404"/>
            <a:ext cx="4521604" cy="3501103"/>
          </a:xfrm>
          <a:prstGeom prst="rect">
            <a:avLst/>
          </a:prstGeom>
        </p:spPr>
      </p:pic>
      <p:sp>
        <p:nvSpPr>
          <p:cNvPr id="5" name="Title 1"/>
          <p:cNvSpPr>
            <a:spLocks noGrp="1"/>
          </p:cNvSpPr>
          <p:nvPr>
            <p:ph type="title"/>
          </p:nvPr>
        </p:nvSpPr>
        <p:spPr>
          <a:xfrm>
            <a:off x="457200" y="102564"/>
            <a:ext cx="8229600" cy="1143000"/>
          </a:xfrm>
        </p:spPr>
        <p:txBody>
          <a:bodyPr>
            <a:normAutofit fontScale="90000"/>
          </a:bodyPr>
          <a:lstStyle/>
          <a:p>
            <a:r>
              <a:rPr lang="en-US" dirty="0" smtClean="0"/>
              <a:t>Provenance of ‘Guitar on a Table’</a:t>
            </a:r>
            <a:endParaRPr lang="en-US" dirty="0"/>
          </a:p>
        </p:txBody>
      </p:sp>
    </p:spTree>
    <p:extLst>
      <p:ext uri="{BB962C8B-B14F-4D97-AF65-F5344CB8AC3E}">
        <p14:creationId xmlns:p14="http://schemas.microsoft.com/office/powerpoint/2010/main" val="1708040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49650"/>
            <a:ext cx="8229600" cy="1143000"/>
          </a:xfrm>
        </p:spPr>
        <p:txBody>
          <a:bodyPr>
            <a:normAutofit fontScale="90000"/>
          </a:bodyPr>
          <a:lstStyle/>
          <a:p>
            <a:r>
              <a:rPr lang="en-US" b="1" dirty="0" smtClean="0"/>
              <a:t>Why do data management </a:t>
            </a:r>
            <a:br>
              <a:rPr lang="en-US" b="1" dirty="0" smtClean="0"/>
            </a:br>
            <a:r>
              <a:rPr lang="en-US" b="1" dirty="0" smtClean="0"/>
              <a:t>and curation?</a:t>
            </a:r>
            <a:endParaRPr lang="en-US" b="1" dirty="0"/>
          </a:p>
        </p:txBody>
      </p:sp>
    </p:spTree>
    <p:extLst>
      <p:ext uri="{BB962C8B-B14F-4D97-AF65-F5344CB8AC3E}">
        <p14:creationId xmlns:p14="http://schemas.microsoft.com/office/powerpoint/2010/main" val="41476360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Provenance of ‘Guitar on a Table’</a:t>
            </a:r>
            <a:endParaRPr lang="en-US" dirty="0"/>
          </a:p>
        </p:txBody>
      </p:sp>
      <p:sp>
        <p:nvSpPr>
          <p:cNvPr id="3" name="Content Placeholder 2"/>
          <p:cNvSpPr>
            <a:spLocks noGrp="1"/>
          </p:cNvSpPr>
          <p:nvPr>
            <p:ph idx="1"/>
          </p:nvPr>
        </p:nvSpPr>
        <p:spPr/>
        <p:txBody>
          <a:bodyPr>
            <a:normAutofit/>
          </a:bodyPr>
          <a:lstStyle/>
          <a:p>
            <a:pPr marL="0" indent="0">
              <a:buNone/>
            </a:pPr>
            <a:r>
              <a:rPr lang="en-US" sz="2000" i="1" dirty="0" smtClean="0"/>
              <a:t>This painting was </a:t>
            </a:r>
            <a:r>
              <a:rPr lang="en-US" sz="2000" b="1" i="1" dirty="0" smtClean="0"/>
              <a:t>acquired by </a:t>
            </a:r>
            <a:r>
              <a:rPr lang="en-US" sz="2000" i="1" dirty="0" smtClean="0"/>
              <a:t>Gertrude Stein (American, 1874-1946, in Paris after 1902) directly from the artist. After Stein died, her collection was </a:t>
            </a:r>
            <a:r>
              <a:rPr lang="en-US" sz="2000" b="1" i="1" dirty="0" smtClean="0"/>
              <a:t>entrusted t</a:t>
            </a:r>
            <a:r>
              <a:rPr lang="en-US" sz="2000" i="1" dirty="0" smtClean="0"/>
              <a:t>o her companion, Alice B. Toklas (American, 1877-1967, in Paris after 1907) until her death. Guitar on a Table was</a:t>
            </a:r>
            <a:r>
              <a:rPr lang="en-US" sz="2000" b="1" i="1" dirty="0" smtClean="0"/>
              <a:t> bought by </a:t>
            </a:r>
            <a:r>
              <a:rPr lang="en-US" sz="2000" i="1" dirty="0" smtClean="0"/>
              <a:t>Nelson A. Rockefeller in 1968 from Stein's estate. The painting </a:t>
            </a:r>
            <a:r>
              <a:rPr lang="en-US" sz="2000" b="1" i="1" dirty="0" smtClean="0"/>
              <a:t>was donated to </a:t>
            </a:r>
            <a:r>
              <a:rPr lang="en-US" sz="2000" i="1" dirty="0" smtClean="0"/>
              <a:t>Dartmouth College by Rockefeller, an alumnus of the college, in 1975. The painting has </a:t>
            </a:r>
            <a:r>
              <a:rPr lang="en-US" sz="2000" b="1" i="1" dirty="0" smtClean="0"/>
              <a:t>hung a</a:t>
            </a:r>
            <a:r>
              <a:rPr lang="en-US" sz="2000" i="1" dirty="0" smtClean="0"/>
              <a:t>t the Hood Museum of Art since the building opened to the public, in 1985.</a:t>
            </a:r>
            <a:endParaRPr lang="en-US" sz="2000" i="1" dirty="0"/>
          </a:p>
        </p:txBody>
      </p:sp>
    </p:spTree>
    <p:extLst>
      <p:ext uri="{BB962C8B-B14F-4D97-AF65-F5344CB8AC3E}">
        <p14:creationId xmlns:p14="http://schemas.microsoft.com/office/powerpoint/2010/main" val="23404319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Descriptive Metadata</a:t>
            </a:r>
            <a:endParaRPr lang="en-US" dirty="0"/>
          </a:p>
        </p:txBody>
      </p:sp>
      <p:sp>
        <p:nvSpPr>
          <p:cNvPr id="3" name="Content Placeholder 2"/>
          <p:cNvSpPr>
            <a:spLocks noGrp="1"/>
          </p:cNvSpPr>
          <p:nvPr>
            <p:ph idx="1"/>
          </p:nvPr>
        </p:nvSpPr>
        <p:spPr>
          <a:xfrm>
            <a:off x="791882" y="1688353"/>
            <a:ext cx="7894917" cy="3839882"/>
          </a:xfrm>
        </p:spPr>
        <p:txBody>
          <a:bodyPr>
            <a:normAutofit/>
          </a:bodyPr>
          <a:lstStyle/>
          <a:p>
            <a:pPr marL="0" indent="0">
              <a:buNone/>
            </a:pPr>
            <a:r>
              <a:rPr lang="en-US" sz="2000" b="1" dirty="0" smtClean="0">
                <a:latin typeface="American Typewriter"/>
                <a:cs typeface="American Typewriter"/>
              </a:rPr>
              <a:t>&lt;creator&gt; </a:t>
            </a:r>
            <a:r>
              <a:rPr lang="en-US" sz="2000" dirty="0" smtClean="0">
                <a:latin typeface="American Typewriter"/>
                <a:cs typeface="American Typewriter"/>
              </a:rPr>
              <a:t>Pablo Picasso, Spanish, 1881-1973, in Paris after 1904</a:t>
            </a:r>
          </a:p>
          <a:p>
            <a:pPr marL="0" indent="0">
              <a:buNone/>
            </a:pPr>
            <a:r>
              <a:rPr lang="en-US" sz="2000" b="1" dirty="0" smtClean="0">
                <a:latin typeface="American Typewriter"/>
                <a:cs typeface="American Typewriter"/>
              </a:rPr>
              <a:t>&lt;title&gt; </a:t>
            </a:r>
            <a:r>
              <a:rPr lang="en-US" sz="2000" i="1" dirty="0" smtClean="0">
                <a:latin typeface="American Typewriter"/>
                <a:cs typeface="American Typewriter"/>
              </a:rPr>
              <a:t>Guitar on a Table</a:t>
            </a:r>
          </a:p>
          <a:p>
            <a:pPr marL="0" indent="0">
              <a:buNone/>
            </a:pPr>
            <a:r>
              <a:rPr lang="en-US" sz="2000" b="1" i="1" dirty="0" smtClean="0">
                <a:latin typeface="American Typewriter"/>
                <a:cs typeface="American Typewriter"/>
              </a:rPr>
              <a:t>&lt;date&gt; </a:t>
            </a:r>
            <a:r>
              <a:rPr lang="en-US" sz="2000" dirty="0" smtClean="0">
                <a:latin typeface="American Typewriter"/>
                <a:cs typeface="American Typewriter"/>
              </a:rPr>
              <a:t>1912</a:t>
            </a:r>
          </a:p>
          <a:p>
            <a:pPr marL="0" indent="0">
              <a:buNone/>
            </a:pPr>
            <a:r>
              <a:rPr lang="en-US" sz="2000" b="1" dirty="0" smtClean="0">
                <a:latin typeface="American Typewriter"/>
                <a:cs typeface="American Typewriter"/>
              </a:rPr>
              <a:t>&lt;medium&gt; </a:t>
            </a:r>
            <a:r>
              <a:rPr lang="en-US" sz="2000" dirty="0" smtClean="0">
                <a:latin typeface="American Typewriter"/>
                <a:cs typeface="American Typewriter"/>
              </a:rPr>
              <a:t>Oil, sand, and charcoal on canvas</a:t>
            </a:r>
          </a:p>
          <a:p>
            <a:pPr marL="0" indent="0">
              <a:buNone/>
            </a:pPr>
            <a:r>
              <a:rPr lang="en-US" sz="2000" b="1" dirty="0" smtClean="0">
                <a:latin typeface="American Typewriter"/>
                <a:cs typeface="American Typewriter"/>
              </a:rPr>
              <a:t>&lt;size&gt; </a:t>
            </a:r>
            <a:r>
              <a:rPr lang="en-US" sz="2000" dirty="0" smtClean="0">
                <a:latin typeface="American Typewriter"/>
                <a:cs typeface="American Typewriter"/>
              </a:rPr>
              <a:t>20 1/8 x 24 1/4 in (51.1 x 61.6 cm)</a:t>
            </a:r>
          </a:p>
          <a:p>
            <a:pPr marL="0" indent="0">
              <a:buNone/>
            </a:pPr>
            <a:r>
              <a:rPr lang="en-US" sz="2000" b="1" dirty="0" smtClean="0">
                <a:latin typeface="American Typewriter"/>
                <a:cs typeface="American Typewriter"/>
              </a:rPr>
              <a:t>&lt;origin&gt; </a:t>
            </a:r>
            <a:r>
              <a:rPr lang="en-US" sz="2000" dirty="0" smtClean="0">
                <a:latin typeface="American Typewriter"/>
                <a:cs typeface="American Typewriter"/>
              </a:rPr>
              <a:t>Gift of Nelson A. Rockefeller, Class of 1930; P.975.79</a:t>
            </a:r>
            <a:endParaRPr lang="en-US" sz="2000" dirty="0">
              <a:latin typeface="American Typewriter"/>
              <a:cs typeface="American Typewriter"/>
            </a:endParaRPr>
          </a:p>
        </p:txBody>
      </p:sp>
    </p:spTree>
    <p:extLst>
      <p:ext uri="{BB962C8B-B14F-4D97-AF65-F5344CB8AC3E}">
        <p14:creationId xmlns:p14="http://schemas.microsoft.com/office/powerpoint/2010/main" val="3999785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4-12-24 at 1.55.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1" y="566241"/>
            <a:ext cx="9144000" cy="5550851"/>
          </a:xfrm>
          <a:prstGeom prst="rect">
            <a:avLst/>
          </a:prstGeom>
        </p:spPr>
      </p:pic>
    </p:spTree>
    <p:extLst>
      <p:ext uri="{BB962C8B-B14F-4D97-AF65-F5344CB8AC3E}">
        <p14:creationId xmlns:p14="http://schemas.microsoft.com/office/powerpoint/2010/main" val="1027173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and Resources</a:t>
            </a:r>
            <a:endParaRPr lang="en-US" dirty="0"/>
          </a:p>
        </p:txBody>
      </p:sp>
      <p:sp>
        <p:nvSpPr>
          <p:cNvPr id="3" name="Content Placeholder 2"/>
          <p:cNvSpPr>
            <a:spLocks noGrp="1"/>
          </p:cNvSpPr>
          <p:nvPr>
            <p:ph idx="1"/>
          </p:nvPr>
        </p:nvSpPr>
        <p:spPr/>
        <p:txBody>
          <a:bodyPr/>
          <a:lstStyle/>
          <a:p>
            <a:r>
              <a:rPr lang="en-US" dirty="0" smtClean="0"/>
              <a:t>Lavoie, 2000. Meeting the challenges of digital preservation: The OAIS reference model. OCLC Research Report. http</a:t>
            </a:r>
            <a:r>
              <a:rPr lang="en-US" dirty="0"/>
              <a:t>://</a:t>
            </a:r>
            <a:r>
              <a:rPr lang="en-US" dirty="0" err="1"/>
              <a:t>www.oclc.org</a:t>
            </a:r>
            <a:r>
              <a:rPr lang="en-US" dirty="0"/>
              <a:t>/research/publications/library/2000/</a:t>
            </a:r>
            <a:r>
              <a:rPr lang="en-US" dirty="0" err="1"/>
              <a:t>lavoie-oais.html</a:t>
            </a:r>
            <a:endParaRPr lang="en-US" dirty="0"/>
          </a:p>
        </p:txBody>
      </p:sp>
    </p:spTree>
    <p:extLst>
      <p:ext uri="{BB962C8B-B14F-4D97-AF65-F5344CB8AC3E}">
        <p14:creationId xmlns:p14="http://schemas.microsoft.com/office/powerpoint/2010/main" val="2259129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93293" y="546668"/>
            <a:ext cx="876825" cy="369332"/>
          </a:xfrm>
          <a:prstGeom prst="rect">
            <a:avLst/>
          </a:prstGeom>
        </p:spPr>
        <p:txBody>
          <a:bodyPr wrap="none">
            <a:spAutoFit/>
          </a:bodyPr>
          <a:lstStyle/>
          <a:p>
            <a:r>
              <a:rPr lang="en-US" dirty="0" smtClean="0"/>
              <a:t>Federal </a:t>
            </a:r>
            <a:endParaRPr lang="en-US" dirty="0"/>
          </a:p>
        </p:txBody>
      </p:sp>
      <p:sp>
        <p:nvSpPr>
          <p:cNvPr id="5" name="Rectangle 4"/>
          <p:cNvSpPr/>
          <p:nvPr/>
        </p:nvSpPr>
        <p:spPr>
          <a:xfrm>
            <a:off x="5120218" y="503251"/>
            <a:ext cx="3281292" cy="369332"/>
          </a:xfrm>
          <a:prstGeom prst="rect">
            <a:avLst/>
          </a:prstGeom>
        </p:spPr>
        <p:txBody>
          <a:bodyPr wrap="none">
            <a:spAutoFit/>
          </a:bodyPr>
          <a:lstStyle/>
          <a:p>
            <a:r>
              <a:rPr lang="en-US" dirty="0" smtClean="0"/>
              <a:t>Journals &amp; Professional Societies</a:t>
            </a:r>
            <a:endParaRPr lang="en-US" dirty="0"/>
          </a:p>
        </p:txBody>
      </p:sp>
      <p:pic>
        <p:nvPicPr>
          <p:cNvPr id="6" name="Picture 5" descr="Screen Shot 2015-02-14 at 2.36.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96" y="916000"/>
            <a:ext cx="3138888" cy="3110537"/>
          </a:xfrm>
          <a:prstGeom prst="rect">
            <a:avLst/>
          </a:prstGeom>
          <a:ln>
            <a:noFill/>
          </a:ln>
          <a:effectLst>
            <a:outerShdw blurRad="292100" dist="139700" dir="2700000" algn="tl" rotWithShape="0">
              <a:srgbClr val="333333">
                <a:alpha val="65000"/>
              </a:srgbClr>
            </a:outerShdw>
          </a:effectLst>
        </p:spPr>
      </p:pic>
      <p:pic>
        <p:nvPicPr>
          <p:cNvPr id="7" name="Picture 6" descr="Screen Shot 2015-02-14 at 2.36.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811" y="4332501"/>
            <a:ext cx="4402668" cy="703212"/>
          </a:xfrm>
          <a:prstGeom prst="rect">
            <a:avLst/>
          </a:prstGeom>
          <a:ln>
            <a:noFill/>
          </a:ln>
          <a:effectLst>
            <a:outerShdw blurRad="292100" dist="139700" dir="2700000" algn="tl" rotWithShape="0">
              <a:srgbClr val="333333">
                <a:alpha val="65000"/>
              </a:srgbClr>
            </a:outerShdw>
          </a:effectLst>
        </p:spPr>
      </p:pic>
      <p:pic>
        <p:nvPicPr>
          <p:cNvPr id="8" name="Picture 7" descr="Screen Shot 2015-02-14 at 2.43.4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4633" y="994832"/>
            <a:ext cx="2184400" cy="2794000"/>
          </a:xfrm>
          <a:prstGeom prst="rect">
            <a:avLst/>
          </a:prstGeom>
        </p:spPr>
      </p:pic>
      <p:pic>
        <p:nvPicPr>
          <p:cNvPr id="9" name="Picture 8" descr="Screen Shot 2015-02-14 at 2.43.1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8560" y="3841749"/>
            <a:ext cx="4244163" cy="1703918"/>
          </a:xfrm>
          <a:prstGeom prst="rect">
            <a:avLst/>
          </a:prstGeom>
        </p:spPr>
      </p:pic>
    </p:spTree>
    <p:extLst>
      <p:ext uri="{BB962C8B-B14F-4D97-AF65-F5344CB8AC3E}">
        <p14:creationId xmlns:p14="http://schemas.microsoft.com/office/powerpoint/2010/main" val="1722316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70343" y="6483407"/>
            <a:ext cx="4572000" cy="215444"/>
          </a:xfrm>
          <a:prstGeom prst="rect">
            <a:avLst/>
          </a:prstGeom>
        </p:spPr>
        <p:txBody>
          <a:bodyPr>
            <a:spAutoFit/>
          </a:bodyPr>
          <a:lstStyle/>
          <a:p>
            <a:r>
              <a:rPr lang="en-US" sz="800" dirty="0"/>
              <a:t>http://</a:t>
            </a:r>
            <a:r>
              <a:rPr lang="en-US" sz="800" dirty="0" err="1"/>
              <a:t>brunalab.org</a:t>
            </a:r>
            <a:r>
              <a:rPr lang="en-US" sz="800" dirty="0"/>
              <a:t>/blog/2014/09/04/the-opportunity-cost-of-my-openscience-was-35-hours-690/</a:t>
            </a:r>
          </a:p>
        </p:txBody>
      </p:sp>
      <p:pic>
        <p:nvPicPr>
          <p:cNvPr id="7" name="Picture 6" descr="Screen Shot 2015-01-06 at 2.16.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611" y="1772253"/>
            <a:ext cx="4774795" cy="3391620"/>
          </a:xfrm>
          <a:prstGeom prst="rect">
            <a:avLst/>
          </a:prstGeom>
        </p:spPr>
      </p:pic>
      <p:pic>
        <p:nvPicPr>
          <p:cNvPr id="8" name="Picture 7" descr="Screen Shot 2015-01-06 at 2.16.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690" y="557093"/>
            <a:ext cx="8506716" cy="495099"/>
          </a:xfrm>
          <a:prstGeom prst="rect">
            <a:avLst/>
          </a:prstGeom>
        </p:spPr>
      </p:pic>
      <p:sp>
        <p:nvSpPr>
          <p:cNvPr id="10" name="TextBox 9"/>
          <p:cNvSpPr txBox="1"/>
          <p:nvPr/>
        </p:nvSpPr>
        <p:spPr>
          <a:xfrm>
            <a:off x="464427" y="1980752"/>
            <a:ext cx="3775393" cy="3693319"/>
          </a:xfrm>
          <a:prstGeom prst="rect">
            <a:avLst/>
          </a:prstGeom>
          <a:noFill/>
        </p:spPr>
        <p:txBody>
          <a:bodyPr wrap="none" rtlCol="0">
            <a:spAutoFit/>
          </a:bodyPr>
          <a:lstStyle/>
          <a:p>
            <a:r>
              <a:rPr lang="en-US" dirty="0" smtClean="0"/>
              <a:t>Includes time to: </a:t>
            </a:r>
          </a:p>
          <a:p>
            <a:endParaRPr lang="en-US" dirty="0"/>
          </a:p>
          <a:p>
            <a:pPr marL="285750" indent="-285750">
              <a:buFontTx/>
              <a:buChar char="-"/>
            </a:pPr>
            <a:r>
              <a:rPr lang="en-US" dirty="0" smtClean="0"/>
              <a:t>Create metadata</a:t>
            </a:r>
          </a:p>
          <a:p>
            <a:pPr marL="285750" indent="-285750">
              <a:buFontTx/>
              <a:buChar char="-"/>
            </a:pPr>
            <a:r>
              <a:rPr lang="en-US" dirty="0" smtClean="0"/>
              <a:t>Reformat, clean data</a:t>
            </a:r>
          </a:p>
          <a:p>
            <a:pPr marL="285750" indent="-285750">
              <a:buFontTx/>
              <a:buChar char="-"/>
            </a:pPr>
            <a:r>
              <a:rPr lang="en-US" dirty="0"/>
              <a:t>Archive data</a:t>
            </a:r>
          </a:p>
          <a:p>
            <a:pPr marL="285750" indent="-285750">
              <a:buFontTx/>
              <a:buChar char="-"/>
            </a:pPr>
            <a:r>
              <a:rPr lang="en-US" dirty="0" smtClean="0"/>
              <a:t>Clean, comment, and refactor code</a:t>
            </a:r>
          </a:p>
          <a:p>
            <a:pPr marL="285750" indent="-285750">
              <a:buFontTx/>
              <a:buChar char="-"/>
            </a:pPr>
            <a:r>
              <a:rPr lang="en-US" dirty="0" smtClean="0"/>
              <a:t>Create code repository + archive</a:t>
            </a:r>
          </a:p>
          <a:p>
            <a:pPr marL="285750" indent="-285750">
              <a:buFontTx/>
              <a:buChar char="-"/>
            </a:pPr>
            <a:endParaRPr lang="en-US" dirty="0"/>
          </a:p>
          <a:p>
            <a:r>
              <a:rPr lang="en-US" dirty="0" smtClean="0"/>
              <a:t>That is a large amount of time from</a:t>
            </a:r>
          </a:p>
          <a:p>
            <a:r>
              <a:rPr lang="en-US" dirty="0" smtClean="0"/>
              <a:t>a public employee whose salary is </a:t>
            </a:r>
          </a:p>
          <a:p>
            <a:r>
              <a:rPr lang="en-US" dirty="0" smtClean="0"/>
              <a:t>high and expertise unrivaled… </a:t>
            </a:r>
          </a:p>
          <a:p>
            <a:pPr marL="285750" indent="-285750">
              <a:buFontTx/>
              <a:buChar char="-"/>
            </a:pPr>
            <a:endParaRPr lang="en-US" dirty="0" smtClean="0"/>
          </a:p>
          <a:p>
            <a:pPr marL="285750" indent="-285750">
              <a:buFontTx/>
              <a:buChar char="-"/>
            </a:pPr>
            <a:endParaRPr lang="en-US" dirty="0" smtClean="0"/>
          </a:p>
        </p:txBody>
      </p:sp>
      <p:sp>
        <p:nvSpPr>
          <p:cNvPr id="2" name="Rectangle 1"/>
          <p:cNvSpPr/>
          <p:nvPr/>
        </p:nvSpPr>
        <p:spPr>
          <a:xfrm>
            <a:off x="4144573" y="4455583"/>
            <a:ext cx="4459680" cy="81491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0883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6533"/>
            <a:ext cx="8229600" cy="4525963"/>
          </a:xfrm>
        </p:spPr>
        <p:txBody>
          <a:bodyPr>
            <a:normAutofit/>
          </a:bodyPr>
          <a:lstStyle/>
          <a:p>
            <a:pPr marL="0" indent="0">
              <a:buNone/>
            </a:pPr>
            <a:r>
              <a:rPr lang="en-US" dirty="0" smtClean="0"/>
              <a:t>Cost including salary: $2948</a:t>
            </a:r>
          </a:p>
          <a:p>
            <a:pPr marL="0" indent="0">
              <a:buNone/>
            </a:pPr>
            <a:r>
              <a:rPr lang="en-US" dirty="0" smtClean="0"/>
              <a:t>Cost of publication in Open Access journal: </a:t>
            </a:r>
          </a:p>
          <a:p>
            <a:pPr marL="0" indent="0">
              <a:buNone/>
            </a:pPr>
            <a:r>
              <a:rPr lang="en-US" dirty="0" smtClean="0"/>
              <a:t>~ $ 3000 </a:t>
            </a:r>
          </a:p>
          <a:p>
            <a:pPr marL="0" indent="0">
              <a:buNone/>
            </a:pPr>
            <a:endParaRPr lang="en-US" dirty="0"/>
          </a:p>
          <a:p>
            <a:pPr marL="0" indent="0">
              <a:buNone/>
            </a:pPr>
            <a:r>
              <a:rPr lang="en-US" dirty="0" smtClean="0"/>
              <a:t>Fully reproducible, open access research product – code, data, and publication is (at least) : $6000</a:t>
            </a:r>
          </a:p>
          <a:p>
            <a:pPr marL="0" indent="0">
              <a:buNone/>
            </a:pPr>
            <a:endParaRPr lang="en-US" dirty="0"/>
          </a:p>
        </p:txBody>
      </p:sp>
    </p:spTree>
    <p:extLst>
      <p:ext uri="{BB962C8B-B14F-4D97-AF65-F5344CB8AC3E}">
        <p14:creationId xmlns:p14="http://schemas.microsoft.com/office/powerpoint/2010/main" val="3068495925"/>
      </p:ext>
    </p:extLst>
  </p:cSld>
  <p:clrMapOvr>
    <a:masterClrMapping/>
  </p:clrMapOvr>
</p:sld>
</file>

<file path=ppt/theme/theme1.xml><?xml version="1.0" encoding="utf-8"?>
<a:theme xmlns:a="http://schemas.openxmlformats.org/drawingml/2006/main" name="DCWS_PPT_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DCWS_PPT_Theme.thmx</Template>
  <TotalTime>619</TotalTime>
  <Words>2991</Words>
  <Application>Microsoft Macintosh PowerPoint</Application>
  <PresentationFormat>On-screen Show (4:3)</PresentationFormat>
  <Paragraphs>385</Paragraphs>
  <Slides>63</Slides>
  <Notes>27</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DCWS_PPT_Theme</vt:lpstr>
      <vt:lpstr>Introduction to Research Data Management, including Data Curation Lifecycle Theory</vt:lpstr>
      <vt:lpstr>What this session will include:</vt:lpstr>
      <vt:lpstr>PowerPoint Presentation</vt:lpstr>
      <vt:lpstr>PowerPoint Presentation</vt:lpstr>
      <vt:lpstr>PowerPoint Presentation</vt:lpstr>
      <vt:lpstr>Why do data management  and curation?</vt:lpstr>
      <vt:lpstr>PowerPoint Presentation</vt:lpstr>
      <vt:lpstr>PowerPoint Presentation</vt:lpstr>
      <vt:lpstr>PowerPoint Presentation</vt:lpstr>
      <vt:lpstr>Core Concepts  - Data -Curation -Management -Presentation -Preservation  </vt:lpstr>
      <vt:lpstr>Data </vt:lpstr>
      <vt:lpstr>Research Data</vt:lpstr>
      <vt:lpstr>Scientific Data</vt:lpstr>
      <vt:lpstr>Scientific Data</vt:lpstr>
      <vt:lpstr>Humanities Data</vt:lpstr>
      <vt:lpstr>Humanities Data</vt:lpstr>
      <vt:lpstr>Data “types”</vt:lpstr>
      <vt:lpstr>Curation</vt:lpstr>
      <vt:lpstr>Curation (defined)</vt:lpstr>
      <vt:lpstr>Curation in digital context</vt:lpstr>
      <vt:lpstr>Management</vt:lpstr>
      <vt:lpstr>Presentation</vt:lpstr>
      <vt:lpstr>Preservation</vt:lpstr>
      <vt:lpstr>What this session will include:</vt:lpstr>
      <vt:lpstr>PowerPoint Presentation</vt:lpstr>
      <vt:lpstr>“How do your data grow?”</vt:lpstr>
      <vt:lpstr>Why lifecycles?</vt:lpstr>
      <vt:lpstr>Lifecycle Review</vt:lpstr>
      <vt:lpstr>OAIS Reference Model</vt:lpstr>
      <vt:lpstr>OAIS Reference Model </vt:lpstr>
      <vt:lpstr>An OAIS vs. the OAIS Reference Model </vt:lpstr>
      <vt:lpstr>OAIS Reference Model</vt:lpstr>
      <vt:lpstr>OAIS Reference Model</vt:lpstr>
      <vt:lpstr>OAIS Reference Model</vt:lpstr>
      <vt:lpstr>Benefits of the OAIS Reference Model </vt:lpstr>
      <vt:lpstr>DCC Lifecycle Model</vt:lpstr>
      <vt:lpstr>DCC Lifecycle Model</vt:lpstr>
      <vt:lpstr>PowerPoint Presentation</vt:lpstr>
      <vt:lpstr>PowerPoint Presentation</vt:lpstr>
      <vt:lpstr>Full Lifecycle Actions</vt:lpstr>
      <vt:lpstr>Full Lifecycle Actions</vt:lpstr>
      <vt:lpstr>PowerPoint Presentation</vt:lpstr>
      <vt:lpstr>Sequential Actions</vt:lpstr>
      <vt:lpstr>Sequential Actions</vt:lpstr>
      <vt:lpstr>Sequential Actions</vt:lpstr>
      <vt:lpstr>PowerPoint Presentation</vt:lpstr>
      <vt:lpstr>Occasional Actions</vt:lpstr>
      <vt:lpstr>PowerPoint Presentation</vt:lpstr>
      <vt:lpstr>PowerPoint Presentation</vt:lpstr>
      <vt:lpstr>Benefits of DCC model</vt:lpstr>
      <vt:lpstr>Applications of DCC and OAIS models </vt:lpstr>
      <vt:lpstr>Provenance</vt:lpstr>
      <vt:lpstr>PowerPoint Presentation</vt:lpstr>
      <vt:lpstr>Provenance in Data Curation</vt:lpstr>
      <vt:lpstr>Data Provenance </vt:lpstr>
      <vt:lpstr>Data Provenance</vt:lpstr>
      <vt:lpstr>Prov-O</vt:lpstr>
      <vt:lpstr>Example of Provenance</vt:lpstr>
      <vt:lpstr>Provenance of ‘Guitar on a Table’</vt:lpstr>
      <vt:lpstr>Provenance of ‘Guitar on a Table’</vt:lpstr>
      <vt:lpstr>Descriptive Metadata</vt:lpstr>
      <vt:lpstr>PowerPoint Presentation</vt:lpstr>
      <vt:lpstr>References and Resources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Curation: Core Concepts</dc:title>
  <dc:creator>Nic Weber</dc:creator>
  <cp:lastModifiedBy>andrea thomer</cp:lastModifiedBy>
  <cp:revision>31</cp:revision>
  <dcterms:created xsi:type="dcterms:W3CDTF">2014-12-24T19:41:56Z</dcterms:created>
  <dcterms:modified xsi:type="dcterms:W3CDTF">2015-05-27T18:27:18Z</dcterms:modified>
</cp:coreProperties>
</file>